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3" r:id="rId2"/>
    <p:sldId id="261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789738" cy="9929813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1F497D"/>
    <a:srgbClr val="99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82" autoAdjust="0"/>
  </p:normalViewPr>
  <p:slideViewPr>
    <p:cSldViewPr snapToObjects="1">
      <p:cViewPr varScale="1">
        <p:scale>
          <a:sx n="68" d="100"/>
          <a:sy n="68" d="100"/>
        </p:scale>
        <p:origin x="-1280" y="-112"/>
      </p:cViewPr>
      <p:guideLst>
        <p:guide orient="horz" pos="436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-3712" y="-11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B3006-EC35-F840-98F5-D4B12543F846}" type="datetimeFigureOut">
              <a:rPr lang="fr-FR" smtClean="0"/>
              <a:pPr/>
              <a:t>23/09/16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A10D1-E894-B84F-B6B5-5F5BD42CF44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4217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B7174-B9FE-4149-A123-905EE37162D1}" type="datetimeFigureOut">
              <a:rPr lang="fr-FR" smtClean="0"/>
              <a:pPr/>
              <a:t>23/09/16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236CF-66CC-964A-9682-E1431D439A3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770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236CF-66CC-964A-9682-E1431D439A32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975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1600" dirty="0"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gif"/><Relationship Id="rId6" Type="http://schemas.openxmlformats.org/officeDocument/2006/relationships/image" Target="../media/image5.jpeg"/><Relationship Id="rId7" Type="http://schemas.openxmlformats.org/officeDocument/2006/relationships/image" Target="../media/image6.gif"/><Relationship Id="rId8" Type="http://schemas.openxmlformats.org/officeDocument/2006/relationships/image" Target="../media/image7.gif"/><Relationship Id="rId9" Type="http://schemas.openxmlformats.org/officeDocument/2006/relationships/image" Target="../media/image8.jpeg"/><Relationship Id="rId10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 descr="algerie-drapeau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91880" y="326030"/>
            <a:ext cx="617624" cy="4053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Image 23" descr="img_2-6918_drapeau_belgiqu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256347" y="326179"/>
            <a:ext cx="629928" cy="406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Image 24" descr="flagge-italien.gif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976427" y="325736"/>
            <a:ext cx="690926" cy="403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Image 25" descr="DrapeauFrance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68515" y="326603"/>
            <a:ext cx="682064" cy="408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Image 26" descr="liban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560603" y="323027"/>
            <a:ext cx="621432" cy="414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Image 27" descr="Morocco.GIF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292059" y="310480"/>
            <a:ext cx="666916" cy="446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Image 28" descr="drapeau-tunisie.gif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8072771" y="307839"/>
            <a:ext cx="683491" cy="455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0" name="Groupe 131"/>
          <p:cNvGrpSpPr>
            <a:grpSpLocks/>
          </p:cNvGrpSpPr>
          <p:nvPr userDrawn="1"/>
        </p:nvGrpSpPr>
        <p:grpSpPr bwMode="auto">
          <a:xfrm>
            <a:off x="7308304" y="4293815"/>
            <a:ext cx="1584176" cy="1799481"/>
            <a:chOff x="850661" y="5544916"/>
            <a:chExt cx="2965964" cy="3095861"/>
          </a:xfrm>
        </p:grpSpPr>
        <p:pic>
          <p:nvPicPr>
            <p:cNvPr id="31" name="Image 30" descr="Lleidaa 094.jpg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r="106" b="21798"/>
            <a:stretch>
              <a:fillRect/>
            </a:stretch>
          </p:blipFill>
          <p:spPr>
            <a:xfrm>
              <a:off x="850661" y="5544916"/>
              <a:ext cx="2965964" cy="3095861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32" name="ZoneTexte 145"/>
            <p:cNvSpPr txBox="1">
              <a:spLocks noChangeArrowheads="1"/>
            </p:cNvSpPr>
            <p:nvPr/>
          </p:nvSpPr>
          <p:spPr bwMode="auto">
            <a:xfrm>
              <a:off x="1944688" y="5583239"/>
              <a:ext cx="1800225" cy="641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fr-FR" sz="26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pic>
        <p:nvPicPr>
          <p:cNvPr id="34" name="Image 33" descr="Logo QESAMED (fonds transparent)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539552" y="476672"/>
            <a:ext cx="2112867" cy="198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4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223"/>
            <a:ext cx="8229600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7" name="Image 6" descr="Logo QESAMED (texte)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00392" y="257180"/>
            <a:ext cx="815824" cy="939572"/>
          </a:xfrm>
          <a:prstGeom prst="rect">
            <a:avLst/>
          </a:prstGeom>
        </p:spPr>
      </p:pic>
      <p:cxnSp>
        <p:nvCxnSpPr>
          <p:cNvPr id="8" name="Connecteur droit 7"/>
          <p:cNvCxnSpPr/>
          <p:nvPr userDrawn="1"/>
        </p:nvCxnSpPr>
        <p:spPr>
          <a:xfrm>
            <a:off x="532062" y="980728"/>
            <a:ext cx="5472608" cy="0"/>
          </a:xfrm>
          <a:prstGeom prst="line">
            <a:avLst/>
          </a:prstGeom>
          <a:ln w="57150">
            <a:solidFill>
              <a:srgbClr val="1FA2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numéro de diapositive 96"/>
          <p:cNvSpPr txBox="1">
            <a:spLocks/>
          </p:cNvSpPr>
          <p:nvPr userDrawn="1"/>
        </p:nvSpPr>
        <p:spPr>
          <a:xfrm>
            <a:off x="345673" y="6356350"/>
            <a:ext cx="75558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fr-FR" dirty="0" smtClean="0">
                <a:latin typeface="Calibri" pitchFamily="34" charset="0"/>
              </a:rPr>
              <a:t>QESAMED – Découverte de la qualité et de la métrologie en agronomie et agro-alimentaire - 2016</a:t>
            </a:r>
            <a:endParaRPr lang="fr-FR" i="1" dirty="0">
              <a:latin typeface="Calibri" pitchFamily="34" charset="0"/>
            </a:endParaRPr>
          </a:p>
        </p:txBody>
      </p:sp>
      <p:sp>
        <p:nvSpPr>
          <p:cNvPr id="11" name="Espace réservé du numéro de diapositive 96"/>
          <p:cNvSpPr>
            <a:spLocks noGrp="1"/>
          </p:cNvSpPr>
          <p:nvPr>
            <p:ph type="sldNum" sz="quarter" idx="12"/>
          </p:nvPr>
        </p:nvSpPr>
        <p:spPr>
          <a:xfrm>
            <a:off x="8238611" y="6356350"/>
            <a:ext cx="448189" cy="365125"/>
          </a:xfrm>
        </p:spPr>
        <p:txBody>
          <a:bodyPr/>
          <a:lstStyle/>
          <a:p>
            <a:pPr>
              <a:defRPr/>
            </a:pPr>
            <a:fld id="{C05AEB61-679C-4368-B4D5-BB84FBD3527C}" type="slidenum">
              <a:rPr lang="fr-FR" smtClean="0">
                <a:latin typeface="Calibri" pitchFamily="34" charset="0"/>
              </a:rPr>
              <a:pPr>
                <a:defRPr/>
              </a:pPr>
              <a:t>‹#›</a:t>
            </a:fld>
            <a:endParaRPr 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5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Le management de la qualité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95B6-8804-1E4A-9C08-C05BA2F95E3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8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de synthèse pour la revue de Direction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5AEB61-679C-4368-B4D5-BB84FBD3527C}" type="slidenum">
              <a:rPr lang="fr-FR" smtClean="0">
                <a:latin typeface="Calibri" pitchFamily="34" charset="0"/>
              </a:rPr>
              <a:pPr>
                <a:defRPr/>
              </a:pPr>
              <a:t>0</a:t>
            </a:fld>
            <a:endParaRPr lang="fr-FR" dirty="0">
              <a:latin typeface="Calibri" pitchFamily="34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68313" y="1484784"/>
            <a:ext cx="8207375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2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>
              <a:buNone/>
              <a:defRPr/>
            </a:pPr>
            <a:r>
              <a:rPr lang="fr-FR" dirty="0" smtClean="0"/>
              <a:t>L’exemple de diaporama ci-après peut </a:t>
            </a:r>
            <a:r>
              <a:rPr lang="fr-FR" dirty="0" smtClean="0"/>
              <a:t>être utilisé pour présenter un processus de manière synthétique et néanmoins complète, lors d’une revue de Direction.</a:t>
            </a:r>
          </a:p>
          <a:p>
            <a:pPr marL="0" lvl="1" indent="0">
              <a:buNone/>
              <a:defRPr/>
            </a:pPr>
            <a:endParaRPr lang="fr-FR" dirty="0"/>
          </a:p>
          <a:p>
            <a:pPr marL="0" lvl="1" indent="0">
              <a:buNone/>
              <a:defRPr/>
            </a:pPr>
            <a:r>
              <a:rPr lang="fr-FR" dirty="0" smtClean="0"/>
              <a:t>Chaque organisme construira sa grille de présentation en fonction de sa culture. L’utilisation d’une même grille par tous le </a:t>
            </a:r>
            <a:r>
              <a:rPr lang="fr-FR" dirty="0" err="1" smtClean="0"/>
              <a:t>spilotes</a:t>
            </a:r>
            <a:r>
              <a:rPr lang="fr-FR" dirty="0" smtClean="0"/>
              <a:t> de processus facilite grandement la communication puis la formalisation des </a:t>
            </a:r>
            <a:r>
              <a:rPr lang="fr-FR" smtClean="0"/>
              <a:t>conclusions. Les </a:t>
            </a:r>
            <a:r>
              <a:rPr lang="fr-FR" dirty="0" smtClean="0"/>
              <a:t>rubriques apparaissant ci-après devront y figurer pour être conforme aux exigences de la norme ISO 9001 v2015.</a:t>
            </a:r>
          </a:p>
          <a:p>
            <a:pPr marL="0" lvl="1" indent="0">
              <a:buNone/>
              <a:defRPr/>
            </a:pPr>
            <a:endParaRPr lang="fr-FR" dirty="0"/>
          </a:p>
          <a:p>
            <a:pPr marL="0" lvl="1" indent="0">
              <a:buNone/>
              <a:defRPr/>
            </a:pPr>
            <a:r>
              <a:rPr lang="fr-FR" dirty="0" smtClean="0"/>
              <a:t>A votre imagination pour créer d’autres modèles !</a:t>
            </a:r>
          </a:p>
          <a:p>
            <a:pPr marL="0" lvl="1" indent="0">
              <a:buNone/>
              <a:defRPr/>
            </a:pPr>
            <a:endParaRPr lang="fr-FR" dirty="0"/>
          </a:p>
          <a:p>
            <a:pPr marL="0" lvl="1" indent="0">
              <a:buNone/>
              <a:defRPr/>
            </a:pPr>
            <a:r>
              <a:rPr lang="fr-FR" b="0" dirty="0" smtClean="0"/>
              <a:t>NB : la version PowerPoint de ce diaporama est disponible dans la Boîte à outils à la fin de cette partie sur les 7 principes de la qualité.</a:t>
            </a:r>
          </a:p>
          <a:p>
            <a:pPr marL="0" lvl="1" indent="0">
              <a:buNone/>
              <a:defRPr/>
            </a:pPr>
            <a:endParaRPr lang="fr-FR" dirty="0"/>
          </a:p>
          <a:p>
            <a:pPr marL="0" lvl="1" indent="0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1211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763000" cy="684212"/>
          </a:xfrm>
        </p:spPr>
        <p:txBody>
          <a:bodyPr/>
          <a:lstStyle/>
          <a:p>
            <a:r>
              <a:rPr lang="fr-FR" dirty="0">
                <a:latin typeface="Trebuchet MS" charset="0"/>
                <a:ea typeface="MS PGothic" charset="0"/>
              </a:rPr>
              <a:t>Objectifs */Actions </a:t>
            </a:r>
            <a:r>
              <a:rPr lang="fr-FR" dirty="0" smtClean="0">
                <a:latin typeface="Trebuchet MS" charset="0"/>
                <a:ea typeface="MS PGothic" charset="0"/>
              </a:rPr>
              <a:t>20XX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5" name="Espace réservé du contenu 5"/>
          <p:cNvGraphicFramePr>
            <a:graphicFrameLocks/>
          </p:cNvGraphicFramePr>
          <p:nvPr/>
        </p:nvGraphicFramePr>
        <p:xfrm>
          <a:off x="395288" y="1341438"/>
          <a:ext cx="8353426" cy="3946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355"/>
                <a:gridCol w="2483395"/>
                <a:gridCol w="720123"/>
                <a:gridCol w="936160"/>
                <a:gridCol w="2304393"/>
              </a:tblGrid>
              <a:tr h="609584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Objectif</a:t>
                      </a:r>
                      <a:endParaRPr lang="fr-FR" sz="1800" dirty="0"/>
                    </a:p>
                  </a:txBody>
                  <a:tcPr marL="91445" marR="91445" marT="45712" marB="45712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Action</a:t>
                      </a:r>
                      <a:endParaRPr lang="fr-FR" sz="1800" dirty="0"/>
                    </a:p>
                  </a:txBody>
                  <a:tcPr marL="91445" marR="91445" marT="45712" marB="45712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Qui</a:t>
                      </a:r>
                      <a:endParaRPr lang="fr-FR" sz="1600" dirty="0"/>
                    </a:p>
                  </a:txBody>
                  <a:tcPr marL="91445" marR="91445" marT="45712" marB="45712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Avant quand</a:t>
                      </a:r>
                      <a:endParaRPr lang="fr-FR" sz="1600" dirty="0"/>
                    </a:p>
                  </a:txBody>
                  <a:tcPr marL="91445" marR="91445" marT="45712" marB="45712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Précisions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600" b="0" baseline="0" dirty="0" smtClean="0"/>
                        <a:t>(moyens nécessaires, …)</a:t>
                      </a:r>
                      <a:endParaRPr lang="fr-FR" sz="1600" dirty="0"/>
                    </a:p>
                  </a:txBody>
                  <a:tcPr marL="91445" marR="91445" marT="45712" marB="45712">
                    <a:solidFill>
                      <a:srgbClr val="800000"/>
                    </a:solidFill>
                  </a:tcPr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  <a:tr h="370771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marL="91445" marR="91445" marT="45712" marB="45712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5" marR="91445" marT="45712" marB="45712"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95288" y="6165850"/>
            <a:ext cx="84248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dirty="0">
                <a:latin typeface="+mj-lt"/>
              </a:rPr>
              <a:t>* </a:t>
            </a:r>
            <a:r>
              <a:rPr lang="fr-FR" sz="1400" dirty="0">
                <a:latin typeface="+mj-lt"/>
              </a:rPr>
              <a:t>Ces objectifs seront repris sur le schéma « exigences/</a:t>
            </a:r>
            <a:r>
              <a:rPr lang="fr-FR" sz="1400" dirty="0" smtClean="0">
                <a:latin typeface="+mj-lt"/>
              </a:rPr>
              <a:t>objectifs</a:t>
            </a:r>
            <a:r>
              <a:rPr lang="fr-FR" sz="1400" dirty="0">
                <a:latin typeface="+mj-lt"/>
              </a:rPr>
              <a:t> ».</a:t>
            </a:r>
          </a:p>
        </p:txBody>
      </p:sp>
    </p:spTree>
    <p:extLst>
      <p:ext uri="{BB962C8B-B14F-4D97-AF65-F5344CB8AC3E}">
        <p14:creationId xmlns:p14="http://schemas.microsoft.com/office/powerpoint/2010/main" val="3792429208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2"/>
          <p:cNvSpPr>
            <a:spLocks noGrp="1"/>
          </p:cNvSpPr>
          <p:nvPr>
            <p:ph type="title"/>
          </p:nvPr>
        </p:nvSpPr>
        <p:spPr>
          <a:xfrm>
            <a:off x="381000" y="188640"/>
            <a:ext cx="8763000" cy="684213"/>
          </a:xfrm>
        </p:spPr>
        <p:txBody>
          <a:bodyPr/>
          <a:lstStyle/>
          <a:p>
            <a:r>
              <a:rPr lang="fr-FR" dirty="0">
                <a:latin typeface="Trebuchet MS" charset="0"/>
                <a:ea typeface="MS PGothic" charset="0"/>
              </a:rPr>
              <a:t>Indicateurs </a:t>
            </a:r>
            <a:r>
              <a:rPr lang="fr-FR" dirty="0" smtClean="0">
                <a:latin typeface="Trebuchet MS" charset="0"/>
                <a:ea typeface="MS PGothic" charset="0"/>
              </a:rPr>
              <a:t>20XX </a:t>
            </a:r>
            <a:r>
              <a:rPr lang="fr-FR" dirty="0">
                <a:latin typeface="Trebuchet MS" charset="0"/>
                <a:ea typeface="MS PGothic" charset="0"/>
              </a:rPr>
              <a:t>/ </a:t>
            </a:r>
            <a:r>
              <a:rPr lang="fr-FR" dirty="0" smtClean="0">
                <a:latin typeface="Trebuchet MS" charset="0"/>
                <a:ea typeface="MS PGothic" charset="0"/>
              </a:rPr>
              <a:t>nouveaux, modifications</a:t>
            </a:r>
            <a:endParaRPr lang="fr-FR" sz="2000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95288" y="1341438"/>
          <a:ext cx="8137525" cy="3768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7788"/>
                <a:gridCol w="2299737"/>
              </a:tblGrid>
              <a:tr h="43194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Indicateurs</a:t>
                      </a:r>
                      <a:endParaRPr lang="fr-FR" sz="1800" dirty="0"/>
                    </a:p>
                  </a:txBody>
                  <a:tcPr marL="91447" marR="91447" marT="45709" marB="45709"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Cible</a:t>
                      </a:r>
                      <a:endParaRPr lang="fr-FR" sz="1800" dirty="0"/>
                    </a:p>
                  </a:txBody>
                  <a:tcPr marL="91447" marR="91447" marT="45709" marB="45709">
                    <a:solidFill>
                      <a:srgbClr val="800000"/>
                    </a:solidFill>
                  </a:tcPr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</a:tr>
              <a:tr h="370753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7" marR="91447" marT="45709" marB="45709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7" marR="91447"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278591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4"/>
          <p:cNvSpPr txBox="1">
            <a:spLocks noChangeArrowheads="1"/>
          </p:cNvSpPr>
          <p:nvPr/>
        </p:nvSpPr>
        <p:spPr bwMode="auto">
          <a:xfrm>
            <a:off x="251520" y="2977850"/>
            <a:ext cx="6336704" cy="1654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fr-FR" sz="4000" b="1" u="none" dirty="0" smtClean="0">
                <a:solidFill>
                  <a:srgbClr val="1FA22E"/>
                </a:solidFill>
                <a:latin typeface="Calibri" pitchFamily="34" charset="0"/>
              </a:rPr>
              <a:t>Revue de Direction</a:t>
            </a:r>
            <a:endParaRPr lang="fr-FR" sz="4000" b="1" u="none" dirty="0" smtClean="0">
              <a:solidFill>
                <a:srgbClr val="1FA22E"/>
              </a:solidFill>
              <a:latin typeface="Calibri" pitchFamily="34" charset="0"/>
            </a:endParaRPr>
          </a:p>
          <a:p>
            <a:pPr algn="ctr" eaLnBrk="0" hangingPunct="0">
              <a:lnSpc>
                <a:spcPct val="55000"/>
              </a:lnSpc>
            </a:pPr>
            <a:r>
              <a:rPr lang="fr-FR" sz="3600" b="1" i="1" dirty="0" smtClean="0">
                <a:solidFill>
                  <a:srgbClr val="1FA22E"/>
                </a:solidFill>
                <a:latin typeface="Calibri" pitchFamily="34" charset="0"/>
              </a:rPr>
              <a:t>Nom du processus</a:t>
            </a:r>
          </a:p>
          <a:p>
            <a:pPr algn="ctr" eaLnBrk="0" hangingPunct="0">
              <a:lnSpc>
                <a:spcPct val="55000"/>
              </a:lnSpc>
            </a:pPr>
            <a:endParaRPr lang="fr-FR" sz="4000" b="1" i="1" u="none" dirty="0">
              <a:solidFill>
                <a:srgbClr val="1FA22E"/>
              </a:solidFill>
              <a:latin typeface="Calibri" pitchFamily="34" charset="0"/>
            </a:endParaRPr>
          </a:p>
          <a:p>
            <a:pPr algn="ctr" eaLnBrk="0" hangingPunct="0">
              <a:lnSpc>
                <a:spcPct val="55000"/>
              </a:lnSpc>
            </a:pPr>
            <a:r>
              <a:rPr lang="fr-FR" sz="2800" b="1" dirty="0" smtClean="0">
                <a:solidFill>
                  <a:srgbClr val="1FA22E"/>
                </a:solidFill>
                <a:latin typeface="Calibri" pitchFamily="34" charset="0"/>
              </a:rPr>
              <a:t>Date de la revue</a:t>
            </a:r>
            <a:endParaRPr lang="fr-FR" sz="2800" b="1" u="none" dirty="0" smtClean="0">
              <a:solidFill>
                <a:srgbClr val="1FA22E"/>
              </a:solidFill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427819" y="5217739"/>
            <a:ext cx="198438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folHlink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000" b="1">
                <a:solidFill>
                  <a:srgbClr val="34321D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>
              <a:defRPr b="1" i="1">
                <a:solidFill>
                  <a:srgbClr val="622F06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>
              <a:defRPr>
                <a:solidFill>
                  <a:srgbClr val="5D5B36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 eaLnBrk="0" hangingPunct="0">
              <a:defRPr/>
            </a:pPr>
            <a:r>
              <a:rPr lang="fr-FR" sz="2000" dirty="0" smtClean="0">
                <a:solidFill>
                  <a:schemeClr val="tx1"/>
                </a:solidFill>
              </a:rPr>
              <a:t>Nom du Pilote</a:t>
            </a:r>
            <a:endParaRPr lang="fr-FR" sz="2000" dirty="0" smtClean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6981477" y="3544966"/>
            <a:ext cx="214720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fr-FR" sz="2000" b="1" u="none" dirty="0">
              <a:solidFill>
                <a:schemeClr val="accent1"/>
              </a:solidFill>
              <a:latin typeface="Calibri" pitchFamily="34" charset="0"/>
            </a:endParaRPr>
          </a:p>
          <a:p>
            <a:pPr algn="ctr" eaLnBrk="0" hangingPunct="0"/>
            <a:r>
              <a:rPr lang="fr-FR" sz="2000" b="1" u="none" dirty="0" smtClean="0">
                <a:solidFill>
                  <a:srgbClr val="002060"/>
                </a:solidFill>
                <a:latin typeface="Calibri" pitchFamily="34" charset="0"/>
              </a:rPr>
              <a:t>Projet QESAMED </a:t>
            </a:r>
          </a:p>
          <a:p>
            <a:pPr algn="ctr" eaLnBrk="0" hangingPunct="0"/>
            <a:endParaRPr lang="fr-FR" sz="2000" b="1" u="none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2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294688" cy="684212"/>
          </a:xfrm>
        </p:spPr>
        <p:txBody>
          <a:bodyPr/>
          <a:lstStyle/>
          <a:p>
            <a:pPr algn="l"/>
            <a:r>
              <a:rPr lang="fr-FR" dirty="0" smtClean="0">
                <a:latin typeface="Trebuchet MS" charset="0"/>
                <a:ea typeface="MS PGothic" charset="0"/>
              </a:rPr>
              <a:t>Rappel des Objectifs N-1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95288" y="1341438"/>
          <a:ext cx="80645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500"/>
              </a:tblGrid>
              <a:tr h="370795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Objectifs</a:t>
                      </a:r>
                      <a:endParaRPr lang="fr-FR" sz="1800" dirty="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27" marR="91427" marT="45714" marB="45714"/>
                </a:tc>
              </a:tr>
              <a:tr h="370795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27" marR="91427" marT="45714" marB="45714"/>
                </a:tc>
              </a:tr>
            </a:tbl>
          </a:graphicData>
        </a:graphic>
      </p:graphicFrame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68313" y="4221163"/>
            <a:ext cx="8207375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si souhaité : </a:t>
            </a:r>
            <a:r>
              <a:rPr lang="fr-FR" b="0" dirty="0" smtClean="0"/>
              <a:t>objectif atteint, pas encore, proposition de réorientation si besoin, etc.</a:t>
            </a:r>
            <a:endParaRPr lang="fr-FR" dirty="0" smtClean="0"/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481424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367464" cy="684212"/>
          </a:xfrm>
        </p:spPr>
        <p:txBody>
          <a:bodyPr/>
          <a:lstStyle/>
          <a:p>
            <a:pPr algn="l"/>
            <a:r>
              <a:rPr lang="fr-FR" dirty="0" smtClean="0">
                <a:latin typeface="Trebuchet MS" charset="0"/>
                <a:ea typeface="MS PGothic" charset="0"/>
              </a:rPr>
              <a:t>Retours clients N-1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71472"/>
              </p:ext>
            </p:extLst>
          </p:nvPr>
        </p:nvGraphicFramePr>
        <p:xfrm>
          <a:off x="323850" y="1341438"/>
          <a:ext cx="8424614" cy="185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614"/>
              </a:tblGrid>
              <a:tr h="37052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Réclamations ou suggestions recueillies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3644900"/>
            <a:ext cx="82073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supplémentaire si souhaité :</a:t>
            </a:r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3742050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433844" cy="684212"/>
          </a:xfrm>
        </p:spPr>
        <p:txBody>
          <a:bodyPr/>
          <a:lstStyle/>
          <a:p>
            <a:pPr algn="l"/>
            <a:r>
              <a:rPr lang="fr-FR" dirty="0">
                <a:latin typeface="Trebuchet MS" charset="0"/>
                <a:ea typeface="MS PGothic" charset="0"/>
              </a:rPr>
              <a:t>Résultats des indicateurs marquants </a:t>
            </a:r>
            <a:r>
              <a:rPr lang="fr-FR" dirty="0" smtClean="0">
                <a:latin typeface="Trebuchet MS" charset="0"/>
                <a:ea typeface="MS PGothic" charset="0"/>
              </a:rPr>
              <a:t>N-1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395288" y="1341438"/>
          <a:ext cx="8280400" cy="3143249"/>
        </p:xfrm>
        <a:graphic>
          <a:graphicData uri="http://schemas.openxmlformats.org/drawingml/2006/table">
            <a:tbl>
              <a:tblPr/>
              <a:tblGrid>
                <a:gridCol w="2190750"/>
                <a:gridCol w="981075"/>
                <a:gridCol w="1470025"/>
                <a:gridCol w="36385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Indicateurs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Cible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Résultat</a:t>
                      </a: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endParaRPr kumimoji="0" 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Proposition d’évolution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Complétez ce tableau par des graphiques pluri-annuels si intéressant</a:t>
                      </a: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ED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34" marR="914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E9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4581525"/>
            <a:ext cx="82073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complémentaire si souhaité :</a:t>
            </a:r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521753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763000" cy="684212"/>
          </a:xfrm>
        </p:spPr>
        <p:txBody>
          <a:bodyPr/>
          <a:lstStyle/>
          <a:p>
            <a:pPr algn="l"/>
            <a:r>
              <a:rPr lang="fr-FR" dirty="0">
                <a:latin typeface="Trebuchet MS" charset="0"/>
                <a:ea typeface="MS PGothic" charset="0"/>
              </a:rPr>
              <a:t>Résultats des audits </a:t>
            </a:r>
            <a:r>
              <a:rPr lang="fr-FR" dirty="0" smtClean="0">
                <a:latin typeface="Trebuchet MS" charset="0"/>
                <a:ea typeface="MS PGothic" charset="0"/>
              </a:rPr>
              <a:t>N-1</a:t>
            </a:r>
            <a:r>
              <a:rPr lang="fr-FR" sz="1800" dirty="0" smtClean="0">
                <a:latin typeface="Trebuchet MS" charset="0"/>
                <a:ea typeface="MS PGothic" charset="0"/>
              </a:rPr>
              <a:t> (NC ou PS uniquement)</a:t>
            </a:r>
            <a:endParaRPr lang="fr-FR" sz="1800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350276"/>
              </p:ext>
            </p:extLst>
          </p:nvPr>
        </p:nvGraphicFramePr>
        <p:xfrm>
          <a:off x="395288" y="1341438"/>
          <a:ext cx="8208962" cy="347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368"/>
                <a:gridCol w="4104331"/>
                <a:gridCol w="3024263"/>
              </a:tblGrid>
              <a:tr h="47777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Type d’audit</a:t>
                      </a:r>
                      <a:endParaRPr lang="fr-FR" sz="1800" dirty="0"/>
                    </a:p>
                  </a:txBody>
                  <a:tcPr marL="91432" marR="91432" marT="45718" marB="45718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Constat</a:t>
                      </a:r>
                      <a:endParaRPr lang="fr-FR" sz="1800" dirty="0"/>
                    </a:p>
                  </a:txBody>
                  <a:tcPr marL="91432" marR="91432" marT="45718" marB="45718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Ce qui a été fait ou prévu</a:t>
                      </a:r>
                      <a:endParaRPr lang="fr-FR" sz="1800" dirty="0"/>
                    </a:p>
                  </a:txBody>
                  <a:tcPr marL="91432" marR="91432" marT="45718" marB="45718"/>
                </a:tc>
              </a:tr>
              <a:tr h="708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1062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  <a:tr h="10626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4941888"/>
            <a:ext cx="8207375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si souhaité : </a:t>
            </a:r>
            <a:r>
              <a:rPr lang="fr-FR" b="0" dirty="0" smtClean="0"/>
              <a:t>points forts caractéristiques, …</a:t>
            </a:r>
            <a:endParaRPr lang="fr-FR" dirty="0" smtClean="0"/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3837257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763000" cy="684212"/>
          </a:xfrm>
        </p:spPr>
        <p:txBody>
          <a:bodyPr/>
          <a:lstStyle/>
          <a:p>
            <a:r>
              <a:rPr lang="fr-FR" dirty="0" smtClean="0">
                <a:latin typeface="Trebuchet MS" charset="0"/>
                <a:ea typeface="MS PGothic" charset="0"/>
              </a:rPr>
              <a:t>Actions N-1 à </a:t>
            </a:r>
            <a:r>
              <a:rPr lang="fr-FR" dirty="0">
                <a:latin typeface="Trebuchet MS" charset="0"/>
                <a:ea typeface="MS PGothic" charset="0"/>
              </a:rPr>
              <a:t>discuter</a:t>
            </a: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</p:nvPr>
        </p:nvGraphicFramePr>
        <p:xfrm>
          <a:off x="323850" y="1341438"/>
          <a:ext cx="8424864" cy="185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32"/>
                <a:gridCol w="4212432"/>
              </a:tblGrid>
              <a:tr h="37052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Action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Commentaire et Proposition</a:t>
                      </a:r>
                      <a:r>
                        <a:rPr lang="fr-FR" sz="1800" b="0" dirty="0" smtClean="0"/>
                        <a:t> (si utile)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3644900"/>
            <a:ext cx="82073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supplémentaire si souhaité :</a:t>
            </a:r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3273043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763000" cy="684212"/>
          </a:xfrm>
        </p:spPr>
        <p:txBody>
          <a:bodyPr/>
          <a:lstStyle/>
          <a:p>
            <a:r>
              <a:rPr lang="fr-FR" dirty="0" smtClean="0">
                <a:latin typeface="Trebuchet MS" charset="0"/>
                <a:ea typeface="MS PGothic" charset="0"/>
              </a:rPr>
              <a:t>Fournisseurs : constats à discuter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442923"/>
              </p:ext>
            </p:extLst>
          </p:nvPr>
        </p:nvGraphicFramePr>
        <p:xfrm>
          <a:off x="323850" y="1341438"/>
          <a:ext cx="8424864" cy="185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894"/>
                <a:gridCol w="6480970"/>
              </a:tblGrid>
              <a:tr h="37052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Fournisseur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Commentaire et </a:t>
                      </a:r>
                      <a:r>
                        <a:rPr lang="fr-FR" sz="1800" dirty="0" smtClean="0"/>
                        <a:t>Proposition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3644900"/>
            <a:ext cx="82073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supplémentaire si souhaité :</a:t>
            </a:r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9479558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2"/>
          <p:cNvSpPr>
            <a:spLocks noGrp="1"/>
          </p:cNvSpPr>
          <p:nvPr>
            <p:ph type="title"/>
          </p:nvPr>
        </p:nvSpPr>
        <p:spPr>
          <a:xfrm>
            <a:off x="381000" y="188913"/>
            <a:ext cx="8763000" cy="684212"/>
          </a:xfrm>
        </p:spPr>
        <p:txBody>
          <a:bodyPr/>
          <a:lstStyle/>
          <a:p>
            <a:r>
              <a:rPr lang="fr-FR" dirty="0" smtClean="0">
                <a:latin typeface="Trebuchet MS" charset="0"/>
                <a:ea typeface="MS PGothic" charset="0"/>
              </a:rPr>
              <a:t>Changements – risques – opportunités N-1</a:t>
            </a:r>
            <a:endParaRPr lang="fr-FR" dirty="0">
              <a:latin typeface="Trebuchet MS" charset="0"/>
              <a:ea typeface="MS PGothic" charset="0"/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490237"/>
              </p:ext>
            </p:extLst>
          </p:nvPr>
        </p:nvGraphicFramePr>
        <p:xfrm>
          <a:off x="323850" y="1341438"/>
          <a:ext cx="8424614" cy="148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614"/>
              </a:tblGrid>
              <a:tr h="37052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Changements pouvant impacter l’activité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468313" y="5301208"/>
            <a:ext cx="8207375" cy="100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20000"/>
              </a:spcAft>
              <a:buSzPct val="100000"/>
              <a:defRPr sz="2400" b="1">
                <a:solidFill>
                  <a:schemeClr val="folHlink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355600" indent="-355600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3"/>
              </a:buBlip>
              <a:defRPr sz="2000" b="1">
                <a:solidFill>
                  <a:srgbClr val="34321D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711200" indent="-271463" algn="l" rtl="0" eaLnBrk="0" fontAlgn="base" hangingPunct="0">
              <a:spcBef>
                <a:spcPct val="20000"/>
              </a:spcBef>
              <a:spcAft>
                <a:spcPct val="0"/>
              </a:spcAft>
              <a:buSzPct val="120000"/>
              <a:buFontTx/>
              <a:buBlip>
                <a:blip r:embed="rId4"/>
              </a:buBlip>
              <a:defRPr sz="1800" b="1" i="1">
                <a:solidFill>
                  <a:srgbClr val="622F06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219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imes" charset="0"/>
              <a:buChar char="–"/>
              <a:defRPr sz="1800">
                <a:solidFill>
                  <a:srgbClr val="5D5B36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638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095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52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09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67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fr-FR" dirty="0" smtClean="0"/>
              <a:t>Commentaire supplémentaire si souhaité :</a:t>
            </a:r>
          </a:p>
          <a:p>
            <a:pPr lvl="2">
              <a:defRPr/>
            </a:pPr>
            <a:r>
              <a:rPr lang="fr-FR" dirty="0" smtClean="0"/>
              <a:t>…</a:t>
            </a:r>
            <a:endParaRPr lang="fr-FR" dirty="0"/>
          </a:p>
        </p:txBody>
      </p:sp>
      <p:graphicFrame>
        <p:nvGraphicFramePr>
          <p:cNvPr id="5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95239"/>
              </p:ext>
            </p:extLst>
          </p:nvPr>
        </p:nvGraphicFramePr>
        <p:xfrm>
          <a:off x="323850" y="3212976"/>
          <a:ext cx="8424864" cy="185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32"/>
                <a:gridCol w="4212432"/>
              </a:tblGrid>
              <a:tr h="37052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Risques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Opportunités</a:t>
                      </a:r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  <a:tr h="370522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43" marR="91443" marT="45680" marB="456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50863"/>
      </p:ext>
    </p:extLst>
  </p:cSld>
  <p:clrMapOvr>
    <a:masterClrMapping/>
  </p:clrMapOvr>
  <p:transition xmlns:p14="http://schemas.microsoft.com/office/powerpoint/2010/main" spd="slow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333</Words>
  <Application>Microsoft Macintosh PowerPoint</Application>
  <PresentationFormat>Présentation à l'écran (4:3)</PresentationFormat>
  <Paragraphs>65</Paragraphs>
  <Slides>11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Exemple de synthèse pour la revue de Direction</vt:lpstr>
      <vt:lpstr>Présentation PowerPoint</vt:lpstr>
      <vt:lpstr>Rappel des Objectifs N-1</vt:lpstr>
      <vt:lpstr>Retours clients N-1</vt:lpstr>
      <vt:lpstr>Résultats des indicateurs marquants N-1</vt:lpstr>
      <vt:lpstr>Résultats des audits N-1 (NC ou PS uniquement)</vt:lpstr>
      <vt:lpstr>Actions N-1 à discuter</vt:lpstr>
      <vt:lpstr>Fournisseurs : constats à discuter</vt:lpstr>
      <vt:lpstr>Changements – risques – opportunités N-1</vt:lpstr>
      <vt:lpstr>Objectifs */Actions 20XX</vt:lpstr>
      <vt:lpstr>Indicateurs 20XX / nouveaux, modifications</vt:lpstr>
    </vt:vector>
  </TitlesOfParts>
  <Manager/>
  <Company>CIHEAM-IAMM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Maïlys Luye</dc:creator>
  <cp:keywords/>
  <dc:description/>
  <cp:lastModifiedBy>Luye IAMM</cp:lastModifiedBy>
  <cp:revision>66</cp:revision>
  <cp:lastPrinted>2016-09-23T08:46:13Z</cp:lastPrinted>
  <dcterms:created xsi:type="dcterms:W3CDTF">2014-10-20T08:21:37Z</dcterms:created>
  <dcterms:modified xsi:type="dcterms:W3CDTF">2016-09-23T08:53:11Z</dcterms:modified>
  <cp:category/>
</cp:coreProperties>
</file>