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553" r:id="rId2"/>
    <p:sldId id="555" r:id="rId3"/>
    <p:sldId id="554" r:id="rId4"/>
  </p:sldIdLst>
  <p:sldSz cx="9144000" cy="6858000" type="screen4x3"/>
  <p:notesSz cx="6858000" cy="9144000"/>
  <p:defaultTextStyle>
    <a:defPPr>
      <a:defRPr lang="fr-FR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4C0D5"/>
    <a:srgbClr val="B8E0FB"/>
    <a:srgbClr val="97D2FB"/>
    <a:srgbClr val="0070C0"/>
    <a:srgbClr val="EBC971"/>
    <a:srgbClr val="ABCC66"/>
    <a:srgbClr val="5F733C"/>
    <a:srgbClr val="8BA653"/>
    <a:srgbClr val="C0E472"/>
    <a:srgbClr val="B0D6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90" autoAdjust="0"/>
    <p:restoredTop sz="95349" autoAdjust="0"/>
  </p:normalViewPr>
  <p:slideViewPr>
    <p:cSldViewPr>
      <p:cViewPr>
        <p:scale>
          <a:sx n="100" d="100"/>
          <a:sy n="100" d="100"/>
        </p:scale>
        <p:origin x="-208" y="352"/>
      </p:cViewPr>
      <p:guideLst>
        <p:guide orient="horz" pos="3830"/>
        <p:guide pos="32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3" d="100"/>
        <a:sy n="93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3344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15962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98575" y="801688"/>
            <a:ext cx="4264025" cy="31972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5772182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eg"/><Relationship Id="rId3" Type="http://schemas.openxmlformats.org/officeDocument/2006/relationships/image" Target="../media/image9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eg"/><Relationship Id="rId3" Type="http://schemas.openxmlformats.org/officeDocument/2006/relationships/image" Target="../media/image9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eg"/><Relationship Id="rId3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re de diapo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1" descr="bandeau_iam_pp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463" y="0"/>
            <a:ext cx="9180513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786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979712" y="2564904"/>
            <a:ext cx="5184576" cy="2209800"/>
          </a:xfrm>
        </p:spPr>
        <p:txBody>
          <a:bodyPr/>
          <a:lstStyle>
            <a:lvl1pPr algn="ctr">
              <a:defRPr lang="fr-FR" sz="3200" b="1" kern="1200" noProof="0" dirty="0" smtClean="0">
                <a:solidFill>
                  <a:srgbClr val="167CB2"/>
                </a:solidFill>
                <a:latin typeface="Trebuchet MS" charset="0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fr-FR" noProof="0" dirty="0" smtClean="0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2165809520"/>
      </p:ext>
    </p:extLst>
  </p:cSld>
  <p:clrMapOvr>
    <a:masterClrMapping/>
  </p:clrMapOvr>
  <p:transition xmlns:p14="http://schemas.microsoft.com/office/powerpoint/2010/main"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553555920"/>
      </p:ext>
    </p:extLst>
  </p:cSld>
  <p:clrMapOvr>
    <a:masterClrMapping/>
  </p:clrMapOvr>
  <p:transition xmlns:p14="http://schemas.microsoft.com/office/powerpoint/2010/main"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7208355"/>
      </p:ext>
    </p:extLst>
  </p:cSld>
  <p:clrMapOvr>
    <a:masterClrMapping/>
  </p:clrMapOvr>
  <p:transition xmlns:p14="http://schemas.microsoft.com/office/powerpoint/2010/main"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19900" y="152400"/>
            <a:ext cx="2144713" cy="622935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286500" cy="622935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8123049"/>
      </p:ext>
    </p:extLst>
  </p:cSld>
  <p:clrMapOvr>
    <a:masterClrMapping/>
  </p:clrMapOvr>
  <p:transition xmlns:p14="http://schemas.microsoft.com/office/powerpoint/2010/main" spd="med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6" descr="img-0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4675" y="0"/>
            <a:ext cx="348932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7" descr="logo_CNRS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6226175"/>
            <a:ext cx="631825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9C4B3-E2EA-EE44-9694-18D1BEFCD0D8}" type="datetime1">
              <a:rPr lang="fr-FR"/>
              <a:pPr>
                <a:defRPr/>
              </a:pPr>
              <a:t>31/08/16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sensibilisation au management de la qualité</a:t>
            </a:r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247683-2D04-8E42-8D2B-1A63F9014DF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8144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6" descr="img-0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4675" y="0"/>
            <a:ext cx="348932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7" descr="logo_CNRS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6226175"/>
            <a:ext cx="631825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5A3CC-BDCA-D846-A7FA-138D3DA87FDE}" type="datetime1">
              <a:rPr lang="fr-FR"/>
              <a:pPr>
                <a:defRPr/>
              </a:pPr>
              <a:t>31/08/16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sensibilisation au management de la qualité</a:t>
            </a:r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9F2152-253F-BF4A-AF9A-052F2DBA565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09733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6" descr="img-0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4675" y="0"/>
            <a:ext cx="348932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7" descr="logo_CNRS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6226175"/>
            <a:ext cx="631825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3E9FB-90D1-BA45-B49D-344958247D52}" type="datetime1">
              <a:rPr lang="fr-FR"/>
              <a:pPr>
                <a:defRPr/>
              </a:pPr>
              <a:t>31/08/16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sensibilisation au management de la qualité</a:t>
            </a:r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076F9-87C0-C74C-9BD9-0392A21E7E4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5817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re de 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5" descr="trait_pointille_couleurs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68313" y="2420938"/>
            <a:ext cx="13462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786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801830" y="2238730"/>
            <a:ext cx="5029200" cy="2209800"/>
          </a:xfrm>
        </p:spPr>
        <p:txBody>
          <a:bodyPr/>
          <a:lstStyle>
            <a:lvl1pPr>
              <a:defRPr sz="3600" b="1">
                <a:solidFill>
                  <a:schemeClr val="folHlink"/>
                </a:solidFill>
                <a:latin typeface="Arial" charset="0"/>
              </a:defRPr>
            </a:lvl1pPr>
          </a:lstStyle>
          <a:p>
            <a:pPr lvl="0"/>
            <a:r>
              <a:rPr lang="fr-FR" noProof="0" dirty="0" smtClean="0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1889746583"/>
      </p:ext>
    </p:extLst>
  </p:cSld>
  <p:clrMapOvr>
    <a:masterClrMapping/>
  </p:clrMapOvr>
  <p:transition xmlns:p14="http://schemas.microsoft.com/office/powerpoint/2010/main"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ous-titre de 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5" descr="filet_vert_feuille_oran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b="-3815"/>
          <a:stretch>
            <a:fillRect/>
          </a:stretch>
        </p:blipFill>
        <p:spPr bwMode="auto">
          <a:xfrm>
            <a:off x="971550" y="2058988"/>
            <a:ext cx="635000" cy="309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59631" y="3356992"/>
            <a:ext cx="7235081" cy="1362075"/>
          </a:xfrm>
        </p:spPr>
        <p:txBody>
          <a:bodyPr/>
          <a:lstStyle>
            <a:lvl1pPr algn="l">
              <a:defRPr sz="4000" b="0" cap="small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59631" y="1628800"/>
            <a:ext cx="723508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110420884"/>
      </p:ext>
    </p:extLst>
  </p:cSld>
  <p:clrMapOvr>
    <a:masterClrMapping/>
  </p:clrMapOvr>
  <p:transition xmlns:p14="http://schemas.microsoft.com/office/powerpoint/2010/main"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5" descr="filet_pointille_pp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908050"/>
            <a:ext cx="9180513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188640"/>
            <a:ext cx="8511480" cy="684312"/>
          </a:xfrm>
        </p:spPr>
        <p:txBody>
          <a:bodyPr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06487" y="1340768"/>
            <a:ext cx="7858125" cy="4973249"/>
          </a:xfrm>
        </p:spPr>
        <p:txBody>
          <a:bodyPr/>
          <a:lstStyle>
            <a:lvl1pPr marL="0" indent="0">
              <a:defRPr sz="2400"/>
            </a:lvl1pPr>
            <a:lvl2pPr marL="355600" indent="-355600">
              <a:buSzPct val="120000"/>
              <a:buFontTx/>
              <a:buBlip>
                <a:blip r:embed="rId3"/>
              </a:buBlip>
              <a:defRPr sz="2000"/>
            </a:lvl2pPr>
            <a:lvl3pPr marL="711200" indent="-271463">
              <a:buSzPct val="120000"/>
              <a:buFontTx/>
              <a:buBlip>
                <a:blip r:embed="rId4"/>
              </a:buBlip>
              <a:defRPr sz="1800"/>
            </a:lvl3pPr>
            <a:lvl4pPr>
              <a:defRPr sz="1800"/>
            </a:lvl4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31626334"/>
      </p:ext>
    </p:extLst>
  </p:cSld>
  <p:clrMapOvr>
    <a:masterClrMapping/>
  </p:clrMapOvr>
  <p:transition xmlns:p14="http://schemas.microsoft.com/office/powerpoint/2010/main"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763713" y="1295400"/>
            <a:ext cx="352425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0363" y="1295400"/>
            <a:ext cx="352425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2973752"/>
      </p:ext>
    </p:extLst>
  </p:cSld>
  <p:clrMapOvr>
    <a:masterClrMapping/>
  </p:clrMapOvr>
  <p:transition xmlns:p14="http://schemas.microsoft.com/office/powerpoint/2010/main"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3379563"/>
      </p:ext>
    </p:extLst>
  </p:cSld>
  <p:clrMapOvr>
    <a:masterClrMapping/>
  </p:clrMapOvr>
  <p:transition xmlns:p14="http://schemas.microsoft.com/office/powerpoint/2010/main"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1304452"/>
      </p:ext>
    </p:extLst>
  </p:cSld>
  <p:clrMapOvr>
    <a:masterClrMapping/>
  </p:clrMapOvr>
  <p:transition xmlns:p14="http://schemas.microsoft.com/office/powerpoint/2010/main"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4056274"/>
      </p:ext>
    </p:extLst>
  </p:cSld>
  <p:clrMapOvr>
    <a:masterClrMapping/>
  </p:clrMapOvr>
  <p:transition xmlns:p14="http://schemas.microsoft.com/office/powerpoint/2010/main"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59063455"/>
      </p:ext>
    </p:extLst>
  </p:cSld>
  <p:clrMapOvr>
    <a:masterClrMapping/>
  </p:clrMapOvr>
  <p:transition xmlns:p14="http://schemas.microsoft.com/office/powerpoint/2010/main"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1.png"/><Relationship Id="rId18" Type="http://schemas.openxmlformats.org/officeDocument/2006/relationships/image" Target="../media/image2.png"/><Relationship Id="rId19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1341438"/>
            <a:ext cx="8567738" cy="508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</a:t>
            </a:r>
            <a:r>
              <a:rPr lang="fr-FR" dirty="0"/>
              <a:t>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107950" y="6562725"/>
            <a:ext cx="8928100" cy="0"/>
          </a:xfrm>
          <a:prstGeom prst="line">
            <a:avLst/>
          </a:prstGeom>
          <a:noFill/>
          <a:ln w="12700">
            <a:solidFill>
              <a:srgbClr val="00256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028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88913"/>
            <a:ext cx="85121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et modifiez le titre</a:t>
            </a:r>
          </a:p>
        </p:txBody>
      </p:sp>
      <p:sp>
        <p:nvSpPr>
          <p:cNvPr id="6" name="Text Box 9"/>
          <p:cNvSpPr txBox="1">
            <a:spLocks noChangeArrowheads="1"/>
          </p:cNvSpPr>
          <p:nvPr userDrawn="1"/>
        </p:nvSpPr>
        <p:spPr bwMode="auto">
          <a:xfrm>
            <a:off x="296863" y="6569075"/>
            <a:ext cx="8847137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4486275" algn="ctr"/>
                <a:tab pos="8791575" algn="r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571500" algn="l">
              <a:tabLst>
                <a:tab pos="4486275" algn="ctr"/>
                <a:tab pos="8791575" algn="r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algn="l">
              <a:tabLst>
                <a:tab pos="4486275" algn="ctr"/>
                <a:tab pos="8791575" algn="r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714500" algn="l">
              <a:tabLst>
                <a:tab pos="4486275" algn="ctr"/>
                <a:tab pos="8791575" algn="r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286000" algn="l">
              <a:tabLst>
                <a:tab pos="4486275" algn="ctr"/>
                <a:tab pos="8791575" algn="r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tabLst>
                <a:tab pos="4486275" algn="ctr"/>
                <a:tab pos="8791575" algn="r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tabLst>
                <a:tab pos="4486275" algn="ctr"/>
                <a:tab pos="8791575" algn="r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86275" algn="ctr"/>
                <a:tab pos="8791575" algn="r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tabLst>
                <a:tab pos="4486275" algn="ctr"/>
                <a:tab pos="8791575" algn="r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tabLst>
                <a:tab pos="4486275" algn="ctr"/>
                <a:tab pos="8521700" algn="r"/>
              </a:tabLst>
              <a:defRPr/>
            </a:pPr>
            <a:r>
              <a:rPr lang="fr-FR" sz="1000" dirty="0" smtClean="0">
                <a:solidFill>
                  <a:srgbClr val="00256E"/>
                </a:solidFill>
                <a:latin typeface="Arial" charset="0"/>
                <a:cs typeface="Arial" charset="0"/>
              </a:rPr>
              <a:t>QESAMED – 2016		</a:t>
            </a:r>
            <a:fld id="{9C249F8E-1BC7-8E47-BA15-91EB6D8241B3}" type="slidenum">
              <a:rPr lang="fr-FR" sz="1000" smtClean="0">
                <a:solidFill>
                  <a:srgbClr val="00256E"/>
                </a:solidFill>
                <a:latin typeface="Arial" charset="0"/>
                <a:cs typeface="Arial" charset="0"/>
              </a:rPr>
              <a:pPr>
                <a:spcBef>
                  <a:spcPct val="50000"/>
                </a:spcBef>
                <a:tabLst>
                  <a:tab pos="4486275" algn="ctr"/>
                  <a:tab pos="8521700" algn="r"/>
                </a:tabLst>
                <a:defRPr/>
              </a:pPr>
              <a:t>‹#›</a:t>
            </a:fld>
            <a:endParaRPr lang="fr-FR" sz="1000" dirty="0" smtClean="0">
              <a:solidFill>
                <a:srgbClr val="00256E"/>
              </a:solidFill>
              <a:latin typeface="Arial" charset="0"/>
              <a:cs typeface="Arial" charset="0"/>
            </a:endParaRPr>
          </a:p>
        </p:txBody>
      </p:sp>
      <p:pic>
        <p:nvPicPr>
          <p:cNvPr id="7" name="Image 6" descr="Logo QESAMED (fonds transparent).png"/>
          <p:cNvPicPr/>
          <p:nvPr userDrawn="1"/>
        </p:nvPicPr>
        <p:blipFill>
          <a:blip r:embed="rId17" cstate="print"/>
          <a:stretch>
            <a:fillRect/>
          </a:stretch>
        </p:blipFill>
        <p:spPr>
          <a:xfrm>
            <a:off x="8172400" y="188640"/>
            <a:ext cx="717550" cy="6692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77" r:id="rId1"/>
    <p:sldLayoutId id="2147484078" r:id="rId2"/>
    <p:sldLayoutId id="2147484079" r:id="rId3"/>
    <p:sldLayoutId id="2147484080" r:id="rId4"/>
    <p:sldLayoutId id="2147484069" r:id="rId5"/>
    <p:sldLayoutId id="2147484070" r:id="rId6"/>
    <p:sldLayoutId id="2147484071" r:id="rId7"/>
    <p:sldLayoutId id="2147484072" r:id="rId8"/>
    <p:sldLayoutId id="2147484073" r:id="rId9"/>
    <p:sldLayoutId id="2147484074" r:id="rId10"/>
    <p:sldLayoutId id="2147484075" r:id="rId11"/>
    <p:sldLayoutId id="2147484076" r:id="rId12"/>
    <p:sldLayoutId id="2147484081" r:id="rId13"/>
    <p:sldLayoutId id="2147484082" r:id="rId14"/>
    <p:sldLayoutId id="2147484083" r:id="rId15"/>
  </p:sldLayoutIdLst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charset="0"/>
          <a:ea typeface="ＭＳ Ｐゴシック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charset="0"/>
          <a:ea typeface="ＭＳ Ｐゴシック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charset="0"/>
          <a:ea typeface="ＭＳ Ｐゴシック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20000"/>
        </a:spcAft>
        <a:buSzPct val="100000"/>
        <a:defRPr sz="2400" b="1">
          <a:solidFill>
            <a:schemeClr val="folHlink"/>
          </a:solidFill>
          <a:latin typeface="+mn-lt"/>
          <a:ea typeface="+mn-ea"/>
          <a:cs typeface="ＭＳ Ｐゴシック" charset="0"/>
        </a:defRPr>
      </a:lvl1pPr>
      <a:lvl2pPr marL="541338" indent="-350838" algn="l" rtl="0" eaLnBrk="0" fontAlgn="base" hangingPunct="0">
        <a:spcBef>
          <a:spcPct val="20000"/>
        </a:spcBef>
        <a:spcAft>
          <a:spcPct val="0"/>
        </a:spcAft>
        <a:buSzPct val="120000"/>
        <a:buBlip>
          <a:blip r:embed="rId18"/>
        </a:buBlip>
        <a:defRPr sz="2000" b="1">
          <a:solidFill>
            <a:srgbClr val="34321D"/>
          </a:solidFill>
          <a:latin typeface="+mn-lt"/>
          <a:ea typeface="+mn-ea"/>
        </a:defRPr>
      </a:lvl2pPr>
      <a:lvl3pPr marL="901700" indent="-228600" algn="l" rtl="0" eaLnBrk="0" fontAlgn="base" hangingPunct="0">
        <a:spcBef>
          <a:spcPct val="20000"/>
        </a:spcBef>
        <a:spcAft>
          <a:spcPct val="0"/>
        </a:spcAft>
        <a:buSzPct val="120000"/>
        <a:buBlip>
          <a:blip r:embed="rId19"/>
        </a:buBlip>
        <a:defRPr b="1" i="1">
          <a:solidFill>
            <a:srgbClr val="622F06"/>
          </a:solidFill>
          <a:latin typeface="+mn-lt"/>
          <a:ea typeface="+mn-ea"/>
        </a:defRPr>
      </a:lvl3pPr>
      <a:lvl4pPr marL="12192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Times" charset="0"/>
        <a:buChar char="–"/>
        <a:defRPr>
          <a:solidFill>
            <a:srgbClr val="5D5B36"/>
          </a:solidFill>
          <a:latin typeface="+mn-lt"/>
          <a:ea typeface="+mn-ea"/>
        </a:defRPr>
      </a:lvl4pPr>
      <a:lvl5pPr marL="1638300" indent="-228600" algn="l" rtl="0" eaLnBrk="0" fontAlgn="base" hangingPunct="0">
        <a:spcBef>
          <a:spcPct val="20000"/>
        </a:spcBef>
        <a:spcAft>
          <a:spcPct val="0"/>
        </a:spcAft>
        <a:buSzPct val="100000"/>
        <a:defRPr sz="1600">
          <a:solidFill>
            <a:schemeClr val="tx1"/>
          </a:solidFill>
          <a:latin typeface="+mn-lt"/>
          <a:ea typeface="+mn-ea"/>
        </a:defRPr>
      </a:lvl5pPr>
      <a:lvl6pPr marL="2095500" indent="-228600" algn="l" rtl="0" eaLnBrk="0" fontAlgn="base" hangingPunct="0">
        <a:spcBef>
          <a:spcPct val="20000"/>
        </a:spcBef>
        <a:spcAft>
          <a:spcPct val="0"/>
        </a:spcAft>
        <a:buSzPct val="100000"/>
        <a:defRPr sz="2000">
          <a:solidFill>
            <a:schemeClr val="tx1"/>
          </a:solidFill>
          <a:latin typeface="+mn-lt"/>
          <a:ea typeface="+mn-ea"/>
        </a:defRPr>
      </a:lvl6pPr>
      <a:lvl7pPr marL="2552700" indent="-228600" algn="l" rtl="0" eaLnBrk="0" fontAlgn="base" hangingPunct="0">
        <a:spcBef>
          <a:spcPct val="20000"/>
        </a:spcBef>
        <a:spcAft>
          <a:spcPct val="0"/>
        </a:spcAft>
        <a:buSzPct val="100000"/>
        <a:defRPr sz="2000">
          <a:solidFill>
            <a:schemeClr val="tx1"/>
          </a:solidFill>
          <a:latin typeface="+mn-lt"/>
          <a:ea typeface="+mn-ea"/>
        </a:defRPr>
      </a:lvl7pPr>
      <a:lvl8pPr marL="3009900" indent="-228600" algn="l" rtl="0" eaLnBrk="0" fontAlgn="base" hangingPunct="0">
        <a:spcBef>
          <a:spcPct val="20000"/>
        </a:spcBef>
        <a:spcAft>
          <a:spcPct val="0"/>
        </a:spcAft>
        <a:buSzPct val="100000"/>
        <a:defRPr sz="2000">
          <a:solidFill>
            <a:schemeClr val="tx1"/>
          </a:solidFill>
          <a:latin typeface="+mn-lt"/>
          <a:ea typeface="+mn-ea"/>
        </a:defRPr>
      </a:lvl8pPr>
      <a:lvl9pPr marL="3467100" indent="-228600" algn="l" rtl="0" eaLnBrk="0" fontAlgn="base" hangingPunct="0">
        <a:spcBef>
          <a:spcPct val="20000"/>
        </a:spcBef>
        <a:spcAft>
          <a:spcPct val="0"/>
        </a:spcAft>
        <a:buSzPct val="100000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539552" y="188913"/>
            <a:ext cx="6820098" cy="684212"/>
          </a:xfrm>
        </p:spPr>
        <p:txBody>
          <a:bodyPr/>
          <a:lstStyle/>
          <a:p>
            <a:r>
              <a:rPr lang="fr-FR" sz="2000" dirty="0" smtClean="0"/>
              <a:t>Processus « Organiser les </a:t>
            </a:r>
            <a:r>
              <a:rPr lang="fr-FR" sz="2000" dirty="0" err="1" smtClean="0"/>
              <a:t>Pauses-café</a:t>
            </a:r>
            <a:r>
              <a:rPr lang="fr-FR" sz="2000" dirty="0" smtClean="0"/>
              <a:t> »</a:t>
            </a:r>
            <a:endParaRPr lang="fr-FR" sz="2000" dirty="0"/>
          </a:p>
        </p:txBody>
      </p:sp>
      <p:sp>
        <p:nvSpPr>
          <p:cNvPr id="6" name="Rectangle à coins arrondis 5"/>
          <p:cNvSpPr/>
          <p:nvPr/>
        </p:nvSpPr>
        <p:spPr bwMode="auto">
          <a:xfrm>
            <a:off x="1619672" y="2348880"/>
            <a:ext cx="1224136" cy="1368152"/>
          </a:xfrm>
          <a:prstGeom prst="roundRect">
            <a:avLst/>
          </a:prstGeom>
          <a:gradFill>
            <a:gsLst>
              <a:gs pos="0">
                <a:srgbClr val="FFBD4B"/>
              </a:gs>
              <a:gs pos="100000">
                <a:srgbClr val="FEF6D0"/>
              </a:gs>
            </a:gsLst>
          </a:gradFill>
          <a:ln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ＭＳ Ｐゴシック" charset="0"/>
              </a:rPr>
              <a:t>Activité 1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1400" dirty="0" smtClean="0">
              <a:solidFill>
                <a:srgbClr val="000000"/>
              </a:solidFill>
              <a:latin typeface="Times New Roman" charset="0"/>
              <a:ea typeface="ＭＳ Ｐゴシック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4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Formuler la commande</a:t>
            </a:r>
            <a:endParaRPr kumimoji="0" lang="fr-FR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7" name="Rectangle à coins arrondis 6"/>
          <p:cNvSpPr/>
          <p:nvPr/>
        </p:nvSpPr>
        <p:spPr bwMode="auto">
          <a:xfrm>
            <a:off x="3131840" y="2348880"/>
            <a:ext cx="1296144" cy="1368152"/>
          </a:xfrm>
          <a:prstGeom prst="roundRect">
            <a:avLst/>
          </a:prstGeom>
          <a:gradFill>
            <a:gsLst>
              <a:gs pos="0">
                <a:srgbClr val="A663EB"/>
              </a:gs>
              <a:gs pos="100000">
                <a:srgbClr val="DBC5FF"/>
              </a:gs>
            </a:gsLst>
          </a:gradFill>
          <a:ln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ＭＳ Ｐゴシック" charset="0"/>
              </a:rPr>
              <a:t>A2</a:t>
            </a:r>
          </a:p>
          <a:p>
            <a:r>
              <a:rPr lang="fr-FR" dirty="0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 </a:t>
            </a:r>
            <a:r>
              <a:rPr lang="fr-FR" sz="14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Préparer la pause-café</a:t>
            </a:r>
            <a:endParaRPr kumimoji="0" lang="fr-FR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8" name="Rectangle à coins arrondis 7"/>
          <p:cNvSpPr/>
          <p:nvPr/>
        </p:nvSpPr>
        <p:spPr bwMode="auto">
          <a:xfrm>
            <a:off x="6300192" y="2348880"/>
            <a:ext cx="1245344" cy="1368152"/>
          </a:xfrm>
          <a:prstGeom prst="roundRect">
            <a:avLst/>
          </a:prstGeom>
          <a:gradFill>
            <a:gsLst>
              <a:gs pos="0">
                <a:srgbClr val="64C0D5"/>
              </a:gs>
              <a:gs pos="100000">
                <a:srgbClr val="B8E0FB"/>
              </a:gs>
            </a:gsLst>
          </a:gradFill>
          <a:ln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ＭＳ Ｐゴシック" charset="0"/>
              </a:rPr>
              <a:t>A4</a:t>
            </a:r>
          </a:p>
          <a:p>
            <a:r>
              <a:rPr kumimoji="0" lang="fr-F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ＭＳ Ｐゴシック" charset="0"/>
              </a:rPr>
              <a:t> </a:t>
            </a:r>
            <a:r>
              <a:rPr lang="fr-FR" sz="14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Payer la pause-café</a:t>
            </a:r>
          </a:p>
        </p:txBody>
      </p:sp>
      <p:sp>
        <p:nvSpPr>
          <p:cNvPr id="10" name="Flèche droite à entaille 9"/>
          <p:cNvSpPr/>
          <p:nvPr/>
        </p:nvSpPr>
        <p:spPr bwMode="auto">
          <a:xfrm>
            <a:off x="179512" y="2276872"/>
            <a:ext cx="1656184" cy="1296144"/>
          </a:xfrm>
          <a:prstGeom prst="notchedRightArrow">
            <a:avLst/>
          </a:prstGeom>
          <a:solidFill>
            <a:srgbClr val="89B2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ＭＳ Ｐゴシック" charset="0"/>
              </a:rPr>
              <a:t>Élément d’entrée</a:t>
            </a:r>
            <a:endParaRPr kumimoji="0" lang="fr-FR" sz="16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11" name="Flèche droite à entaille 10"/>
          <p:cNvSpPr/>
          <p:nvPr/>
        </p:nvSpPr>
        <p:spPr bwMode="auto">
          <a:xfrm>
            <a:off x="2771800" y="2636912"/>
            <a:ext cx="648072" cy="648072"/>
          </a:xfrm>
          <a:prstGeom prst="notchedRightArrow">
            <a:avLst/>
          </a:prstGeom>
          <a:solidFill>
            <a:srgbClr val="89B2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13" name="Flèche droite à entaille 12"/>
          <p:cNvSpPr/>
          <p:nvPr/>
        </p:nvSpPr>
        <p:spPr bwMode="auto">
          <a:xfrm>
            <a:off x="7380312" y="2276872"/>
            <a:ext cx="1584176" cy="1296144"/>
          </a:xfrm>
          <a:prstGeom prst="notchedRightArrow">
            <a:avLst/>
          </a:prstGeom>
          <a:solidFill>
            <a:srgbClr val="89B2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ＭＳ Ｐゴシック" charset="0"/>
              </a:rPr>
              <a:t>Élément de sortie</a:t>
            </a:r>
            <a:endParaRPr kumimoji="0" lang="fr-FR" sz="16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14" name="Ellipse 13"/>
          <p:cNvSpPr/>
          <p:nvPr/>
        </p:nvSpPr>
        <p:spPr bwMode="auto">
          <a:xfrm>
            <a:off x="1475656" y="3573016"/>
            <a:ext cx="1440160" cy="936104"/>
          </a:xfrm>
          <a:prstGeom prst="ellipse">
            <a:avLst/>
          </a:prstGeom>
          <a:solidFill>
            <a:srgbClr val="EDEA6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ＭＳ Ｐゴシック" charset="0"/>
              </a:rPr>
              <a:t>Responsable de l’événement</a:t>
            </a:r>
            <a:endParaRPr kumimoji="0" lang="fr-FR" sz="1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18" name="Ellipse 17"/>
          <p:cNvSpPr/>
          <p:nvPr/>
        </p:nvSpPr>
        <p:spPr bwMode="auto">
          <a:xfrm>
            <a:off x="6228184" y="3573016"/>
            <a:ext cx="1512168" cy="648072"/>
          </a:xfrm>
          <a:prstGeom prst="ellipse">
            <a:avLst/>
          </a:prstGeom>
          <a:solidFill>
            <a:srgbClr val="B8E0FB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ＭＳ Ｐゴシック" charset="0"/>
              </a:rPr>
              <a:t>Service comptabilité</a:t>
            </a:r>
            <a:endParaRPr kumimoji="0" lang="fr-FR" sz="1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20" name="Ellipse 19"/>
          <p:cNvSpPr/>
          <p:nvPr/>
        </p:nvSpPr>
        <p:spPr bwMode="auto">
          <a:xfrm>
            <a:off x="3131840" y="3645024"/>
            <a:ext cx="1296144" cy="792088"/>
          </a:xfrm>
          <a:prstGeom prst="ellipse">
            <a:avLst/>
          </a:prstGeom>
          <a:solidFill>
            <a:srgbClr val="C9B5E8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fr-FR" sz="1200" b="1" dirty="0">
                <a:solidFill>
                  <a:srgbClr val="000000"/>
                </a:solidFill>
              </a:rPr>
              <a:t>Service Logistique</a:t>
            </a:r>
          </a:p>
        </p:txBody>
      </p:sp>
      <p:sp>
        <p:nvSpPr>
          <p:cNvPr id="31" name="Pensées 30"/>
          <p:cNvSpPr/>
          <p:nvPr/>
        </p:nvSpPr>
        <p:spPr bwMode="auto">
          <a:xfrm>
            <a:off x="251520" y="620688"/>
            <a:ext cx="2952328" cy="1724620"/>
          </a:xfrm>
          <a:prstGeom prst="cloudCallout">
            <a:avLst>
              <a:gd name="adj1" fmla="val 28557"/>
              <a:gd name="adj2" fmla="val 59990"/>
            </a:avLst>
          </a:prstGeom>
          <a:solidFill>
            <a:srgbClr val="F0EEB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ＭＳ Ｐゴシック" charset="0"/>
              </a:rPr>
              <a:t>Valeur ajoutée :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ＭＳ Ｐゴシック" charset="0"/>
              </a:rPr>
              <a:t> Commande formulée en prenant en compte les besoins du client et des activités suivantes</a:t>
            </a:r>
            <a:endParaRPr kumimoji="0" lang="fr-FR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32" name="Pensées 31"/>
          <p:cNvSpPr/>
          <p:nvPr/>
        </p:nvSpPr>
        <p:spPr bwMode="auto">
          <a:xfrm>
            <a:off x="2987824" y="1268760"/>
            <a:ext cx="2448272" cy="1008112"/>
          </a:xfrm>
          <a:prstGeom prst="cloudCallout">
            <a:avLst>
              <a:gd name="adj1" fmla="val -8676"/>
              <a:gd name="adj2" fmla="val 83256"/>
            </a:avLst>
          </a:prstGeom>
          <a:solidFill>
            <a:srgbClr val="C9B5E8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400" b="1" dirty="0">
                <a:solidFill>
                  <a:srgbClr val="000000"/>
                </a:solidFill>
              </a:rPr>
              <a:t>Valeur </a:t>
            </a:r>
            <a:r>
              <a:rPr lang="fr-FR" sz="1400" b="1" dirty="0" smtClean="0">
                <a:solidFill>
                  <a:srgbClr val="000000"/>
                </a:solidFill>
              </a:rPr>
              <a:t>ajoutée :</a:t>
            </a:r>
            <a:r>
              <a:rPr lang="fr-FR" sz="1400" dirty="0" smtClean="0">
                <a:solidFill>
                  <a:srgbClr val="000000"/>
                </a:solidFill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400" dirty="0" smtClean="0">
                <a:solidFill>
                  <a:srgbClr val="000000"/>
                </a:solidFill>
              </a:rPr>
              <a:t>Pause-café livrée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07504" y="3284984"/>
            <a:ext cx="13681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1600" dirty="0" smtClean="0"/>
              <a:t>Expression</a:t>
            </a:r>
          </a:p>
          <a:p>
            <a:pPr algn="l"/>
            <a:r>
              <a:rPr lang="fr-FR" sz="1600" dirty="0" smtClean="0"/>
              <a:t>du besoin d’une pause café pour un événement</a:t>
            </a:r>
          </a:p>
          <a:p>
            <a:pPr algn="l"/>
            <a:r>
              <a:rPr lang="fr-FR" sz="1600" dirty="0" smtClean="0"/>
              <a:t>(commande)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7668344" y="3284984"/>
            <a:ext cx="1440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600" dirty="0" smtClean="0"/>
              <a:t>Pause</a:t>
            </a:r>
          </a:p>
          <a:p>
            <a:pPr algn="r"/>
            <a:r>
              <a:rPr lang="fr-FR" sz="1600" dirty="0" smtClean="0"/>
              <a:t> café ayant donné satisfaction aux participants</a:t>
            </a:r>
            <a:endParaRPr lang="fr-FR" sz="1600" i="1" dirty="0" smtClean="0"/>
          </a:p>
        </p:txBody>
      </p:sp>
      <p:sp>
        <p:nvSpPr>
          <p:cNvPr id="23" name="Rectangle à coins arrondis 22"/>
          <p:cNvSpPr/>
          <p:nvPr/>
        </p:nvSpPr>
        <p:spPr bwMode="auto">
          <a:xfrm>
            <a:off x="4716016" y="2348880"/>
            <a:ext cx="1296144" cy="1368152"/>
          </a:xfrm>
          <a:prstGeom prst="roundRect">
            <a:avLst/>
          </a:prstGeom>
          <a:gradFill>
            <a:gsLst>
              <a:gs pos="0">
                <a:srgbClr val="9AD833"/>
              </a:gs>
              <a:gs pos="100000">
                <a:srgbClr val="EAFFD1"/>
              </a:gs>
            </a:gsLst>
          </a:gradFill>
          <a:ln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ＭＳ Ｐゴシック" charset="0"/>
              </a:rPr>
              <a:t>A3</a:t>
            </a:r>
          </a:p>
          <a:p>
            <a:r>
              <a:rPr lang="fr-FR" dirty="0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 </a:t>
            </a:r>
            <a:r>
              <a:rPr lang="fr-FR" sz="14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Réceptionner la pause-café</a:t>
            </a:r>
            <a:endParaRPr kumimoji="0" lang="fr-FR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26" name="Ellipse 25"/>
          <p:cNvSpPr/>
          <p:nvPr/>
        </p:nvSpPr>
        <p:spPr bwMode="auto">
          <a:xfrm>
            <a:off x="4644008" y="3645024"/>
            <a:ext cx="1440160" cy="792088"/>
          </a:xfrm>
          <a:prstGeom prst="ellipse">
            <a:avLst/>
          </a:prstGeom>
          <a:solidFill>
            <a:srgbClr val="D6EBA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ＭＳ Ｐゴシック" charset="0"/>
              </a:rPr>
              <a:t>Animateur de l’événement</a:t>
            </a:r>
            <a:endParaRPr kumimoji="0" lang="fr-FR" sz="1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28" name="Flèche droite à entaille 27"/>
          <p:cNvSpPr/>
          <p:nvPr/>
        </p:nvSpPr>
        <p:spPr bwMode="auto">
          <a:xfrm>
            <a:off x="5868144" y="2636912"/>
            <a:ext cx="648072" cy="648072"/>
          </a:xfrm>
          <a:prstGeom prst="notchedRightArrow">
            <a:avLst/>
          </a:prstGeom>
          <a:solidFill>
            <a:srgbClr val="89B2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9" name="Flèche droite rayée 8"/>
          <p:cNvSpPr/>
          <p:nvPr/>
        </p:nvSpPr>
        <p:spPr bwMode="auto">
          <a:xfrm>
            <a:off x="4283968" y="2662312"/>
            <a:ext cx="720080" cy="622672"/>
          </a:xfrm>
          <a:prstGeom prst="stripedRightArrow">
            <a:avLst/>
          </a:prstGeom>
          <a:solidFill>
            <a:srgbClr val="89B2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33" name="Pensées 32"/>
          <p:cNvSpPr/>
          <p:nvPr/>
        </p:nvSpPr>
        <p:spPr bwMode="auto">
          <a:xfrm>
            <a:off x="5292080" y="836712"/>
            <a:ext cx="2376264" cy="1368152"/>
          </a:xfrm>
          <a:prstGeom prst="cloudCallout">
            <a:avLst>
              <a:gd name="adj1" fmla="val -33448"/>
              <a:gd name="adj2" fmla="val 77122"/>
            </a:avLst>
          </a:prstGeom>
          <a:solidFill>
            <a:srgbClr val="C0E47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400" b="1" dirty="0">
                <a:solidFill>
                  <a:srgbClr val="000000"/>
                </a:solidFill>
              </a:rPr>
              <a:t>Valeur </a:t>
            </a:r>
            <a:r>
              <a:rPr lang="fr-FR" sz="1400" b="1" dirty="0" smtClean="0">
                <a:solidFill>
                  <a:srgbClr val="000000"/>
                </a:solidFill>
              </a:rPr>
              <a:t>ajoutée :</a:t>
            </a:r>
            <a:r>
              <a:rPr lang="fr-FR" sz="1400" dirty="0" smtClean="0">
                <a:solidFill>
                  <a:srgbClr val="000000"/>
                </a:solidFill>
              </a:rPr>
              <a:t> Conformité de la livraison /commande vérifiée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4" name="Rogner un rectangle à un seul coin 3"/>
          <p:cNvSpPr/>
          <p:nvPr/>
        </p:nvSpPr>
        <p:spPr bwMode="auto">
          <a:xfrm>
            <a:off x="1619672" y="4653136"/>
            <a:ext cx="1296144" cy="1728192"/>
          </a:xfrm>
          <a:prstGeom prst="snip1Rect">
            <a:avLst/>
          </a:prstGeom>
          <a:solidFill>
            <a:srgbClr val="FFE08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7800" indent="-177800" algn="l">
              <a:buFont typeface="Arial"/>
              <a:buChar char="•"/>
            </a:pPr>
            <a:r>
              <a:rPr lang="fr-FR" sz="1400" dirty="0" smtClean="0">
                <a:solidFill>
                  <a:srgbClr val="000000"/>
                </a:solidFill>
              </a:rPr>
              <a:t>Procédure P-café-01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charset="0"/>
              <a:ea typeface="ＭＳ Ｐゴシック" charset="0"/>
            </a:endParaRPr>
          </a:p>
          <a:p>
            <a:pPr marL="177800" marR="0" indent="-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ＭＳ Ｐゴシック" charset="0"/>
              </a:rPr>
              <a:t>Formulaire de bon de commande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179512" y="5301208"/>
            <a:ext cx="13681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600" b="1" dirty="0" smtClean="0"/>
              <a:t>Ressources nécessaires,</a:t>
            </a:r>
            <a:r>
              <a:rPr lang="fr-FR" sz="1600" dirty="0" smtClean="0"/>
              <a:t> moyens de maîtrise</a:t>
            </a:r>
          </a:p>
        </p:txBody>
      </p:sp>
      <p:sp>
        <p:nvSpPr>
          <p:cNvPr id="35" name="Rogner un rectangle à un seul coin 34"/>
          <p:cNvSpPr/>
          <p:nvPr/>
        </p:nvSpPr>
        <p:spPr bwMode="auto">
          <a:xfrm>
            <a:off x="3035829" y="4653136"/>
            <a:ext cx="1512168" cy="1728192"/>
          </a:xfrm>
          <a:prstGeom prst="snip1Rect">
            <a:avLst/>
          </a:prstGeom>
          <a:solidFill>
            <a:srgbClr val="C9B5E8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27000" indent="-127000" algn="l">
              <a:buFont typeface="Arial"/>
              <a:buChar char="•"/>
            </a:pPr>
            <a:r>
              <a:rPr lang="fr-FR" sz="1400" dirty="0" smtClean="0">
                <a:solidFill>
                  <a:srgbClr val="000000"/>
                </a:solidFill>
              </a:rPr>
              <a:t>Procédure</a:t>
            </a:r>
          </a:p>
          <a:p>
            <a:pPr marL="127000" indent="-127000" algn="l">
              <a:buFont typeface="Arial"/>
              <a:buChar char="•"/>
            </a:pPr>
            <a:r>
              <a:rPr lang="fr-FR" sz="1400" dirty="0" smtClean="0">
                <a:solidFill>
                  <a:srgbClr val="000000"/>
                </a:solidFill>
              </a:rPr>
              <a:t>Bon </a:t>
            </a:r>
            <a:r>
              <a:rPr lang="fr-FR" sz="1400" dirty="0">
                <a:solidFill>
                  <a:srgbClr val="000000"/>
                </a:solidFill>
              </a:rPr>
              <a:t>de commande</a:t>
            </a:r>
          </a:p>
          <a:p>
            <a:pPr marL="127000" indent="-127000" algn="l">
              <a:buFont typeface="Arial"/>
              <a:buChar char="•"/>
            </a:pPr>
            <a:r>
              <a:rPr lang="fr-FR" sz="1400" dirty="0">
                <a:solidFill>
                  <a:srgbClr val="000000"/>
                </a:solidFill>
              </a:rPr>
              <a:t>Matériel</a:t>
            </a:r>
          </a:p>
          <a:p>
            <a:pPr marL="127000" indent="-127000" algn="l">
              <a:buFont typeface="Arial"/>
              <a:buChar char="•"/>
            </a:pPr>
            <a:r>
              <a:rPr lang="fr-FR" sz="1400" dirty="0">
                <a:solidFill>
                  <a:srgbClr val="000000"/>
                </a:solidFill>
              </a:rPr>
              <a:t>Matière première (café, sucre, …</a:t>
            </a:r>
            <a:r>
              <a:rPr lang="fr-FR" sz="1400" dirty="0" smtClean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36" name="Rogner un rectangle à un seul coin 35"/>
          <p:cNvSpPr/>
          <p:nvPr/>
        </p:nvSpPr>
        <p:spPr bwMode="auto">
          <a:xfrm>
            <a:off x="4668010" y="4653136"/>
            <a:ext cx="1440160" cy="1728192"/>
          </a:xfrm>
          <a:prstGeom prst="snip1Rect">
            <a:avLst/>
          </a:prstGeom>
          <a:solidFill>
            <a:srgbClr val="C0E47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7800" indent="-177800" algn="l">
              <a:buFont typeface="Arial"/>
              <a:buChar char="•"/>
            </a:pPr>
            <a:r>
              <a:rPr lang="fr-FR" sz="1400" dirty="0">
                <a:solidFill>
                  <a:srgbClr val="000000"/>
                </a:solidFill>
              </a:rPr>
              <a:t>Bon de commande</a:t>
            </a:r>
          </a:p>
          <a:p>
            <a:pPr marL="177800" indent="-177800" algn="l">
              <a:buFont typeface="Arial"/>
              <a:buChar char="•"/>
            </a:pPr>
            <a:r>
              <a:rPr lang="fr-FR" sz="1400" smtClean="0">
                <a:solidFill>
                  <a:srgbClr val="000000"/>
                </a:solidFill>
              </a:rPr>
              <a:t>Fiche </a:t>
            </a:r>
            <a:r>
              <a:rPr lang="fr-FR" sz="1400" dirty="0">
                <a:solidFill>
                  <a:srgbClr val="000000"/>
                </a:solidFill>
              </a:rPr>
              <a:t>de réception</a:t>
            </a:r>
          </a:p>
        </p:txBody>
      </p:sp>
      <p:sp>
        <p:nvSpPr>
          <p:cNvPr id="37" name="Rogner un rectangle à un seul coin 36"/>
          <p:cNvSpPr/>
          <p:nvPr/>
        </p:nvSpPr>
        <p:spPr bwMode="auto">
          <a:xfrm>
            <a:off x="6228184" y="4653136"/>
            <a:ext cx="1872208" cy="1728192"/>
          </a:xfrm>
          <a:prstGeom prst="snip1Rect">
            <a:avLst/>
          </a:prstGeom>
          <a:solidFill>
            <a:srgbClr val="B8E0FB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7800" indent="-177800" algn="l">
              <a:buFont typeface="Arial"/>
              <a:buChar char="•"/>
            </a:pPr>
            <a:r>
              <a:rPr lang="fr-FR" sz="1400" dirty="0" smtClean="0">
                <a:solidFill>
                  <a:srgbClr val="000000"/>
                </a:solidFill>
              </a:rPr>
              <a:t>Procédure</a:t>
            </a:r>
          </a:p>
          <a:p>
            <a:pPr marL="177800" indent="-177800" algn="l">
              <a:buFont typeface="Arial"/>
              <a:buChar char="•"/>
            </a:pPr>
            <a:r>
              <a:rPr lang="fr-FR" sz="1400" dirty="0" smtClean="0">
                <a:solidFill>
                  <a:srgbClr val="000000"/>
                </a:solidFill>
              </a:rPr>
              <a:t>Règles financières</a:t>
            </a:r>
          </a:p>
          <a:p>
            <a:pPr marL="177800" indent="-177800" algn="l">
              <a:buFont typeface="Arial"/>
              <a:buChar char="•"/>
            </a:pPr>
            <a:r>
              <a:rPr lang="fr-FR" sz="1400" dirty="0" smtClean="0">
                <a:solidFill>
                  <a:srgbClr val="000000"/>
                </a:solidFill>
              </a:rPr>
              <a:t>Moyens financiers</a:t>
            </a:r>
            <a:endParaRPr lang="fr-FR" sz="1400" dirty="0">
              <a:solidFill>
                <a:srgbClr val="000000"/>
              </a:solidFill>
            </a:endParaRPr>
          </a:p>
          <a:p>
            <a:pPr marL="177800" marR="0" indent="-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ＭＳ Ｐゴシック" charset="0"/>
              </a:rPr>
              <a:t>Bon de commande</a:t>
            </a:r>
          </a:p>
          <a:p>
            <a:pPr marL="177800" marR="0" indent="-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lang="fr-FR" sz="1400" dirty="0" smtClean="0">
                <a:solidFill>
                  <a:srgbClr val="000000"/>
                </a:solidFill>
              </a:rPr>
              <a:t>Fiche de réception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charset="0"/>
              <a:ea typeface="ＭＳ Ｐゴシック" charset="0"/>
            </a:endParaRPr>
          </a:p>
          <a:p>
            <a:pPr marL="177800" marR="0" indent="-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lang="fr-FR" sz="1400" dirty="0" smtClean="0">
                <a:solidFill>
                  <a:srgbClr val="000000"/>
                </a:solidFill>
              </a:rPr>
              <a:t>Formulaire de facture</a:t>
            </a:r>
          </a:p>
        </p:txBody>
      </p:sp>
    </p:spTree>
    <p:extLst>
      <p:ext uri="{BB962C8B-B14F-4D97-AF65-F5344CB8AC3E}">
        <p14:creationId xmlns:p14="http://schemas.microsoft.com/office/powerpoint/2010/main" val="1956488212"/>
      </p:ext>
    </p:extLst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919064" y="2238730"/>
            <a:ext cx="5029200" cy="2209800"/>
          </a:xfrm>
        </p:spPr>
        <p:txBody>
          <a:bodyPr/>
          <a:lstStyle/>
          <a:p>
            <a:r>
              <a:rPr lang="fr-FR" sz="1800" dirty="0" smtClean="0"/>
              <a:t>Le processus décrit ci-avant est l’un des processus qui constituent le périmètre en démarche qualité</a:t>
            </a:r>
            <a:br>
              <a:rPr lang="fr-FR" sz="1800" dirty="0" smtClean="0"/>
            </a:br>
            <a:r>
              <a:rPr lang="fr-FR" sz="1800" dirty="0" smtClean="0"/>
              <a:t/>
            </a:r>
            <a:br>
              <a:rPr lang="fr-FR" sz="1800" dirty="0" smtClean="0"/>
            </a:br>
            <a:r>
              <a:rPr lang="fr-FR" sz="1800" dirty="0" smtClean="0"/>
              <a:t>=&gt; cf. cartographie des processus ci-après</a:t>
            </a: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519376309"/>
      </p:ext>
    </p:extLst>
  </p:cSld>
  <p:clrMapOvr>
    <a:masterClrMapping/>
  </p:clrMapOvr>
  <p:transition xmlns:p14="http://schemas.microsoft.com/office/powerpoint/2010/main"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925513" y="1438275"/>
            <a:ext cx="7015162" cy="3649663"/>
          </a:xfrm>
          <a:prstGeom prst="rect">
            <a:avLst/>
          </a:prstGeom>
          <a:solidFill>
            <a:srgbClr val="E1E1E1"/>
          </a:solidFill>
          <a:ln w="9525">
            <a:solidFill>
              <a:srgbClr val="FFFFFF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4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Chevron 1"/>
          <p:cNvSpPr/>
          <p:nvPr/>
        </p:nvSpPr>
        <p:spPr>
          <a:xfrm>
            <a:off x="1352550" y="2263775"/>
            <a:ext cx="6286500" cy="515938"/>
          </a:xfrm>
          <a:prstGeom prst="chevron">
            <a:avLst/>
          </a:prstGeom>
          <a:gradFill>
            <a:gsLst>
              <a:gs pos="0">
                <a:srgbClr val="E3EDE8"/>
              </a:gs>
              <a:gs pos="100000">
                <a:srgbClr val="EDFFD2"/>
              </a:gs>
            </a:gsLst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fr-FR" sz="1600" dirty="0">
                <a:solidFill>
                  <a:schemeClr val="tx1"/>
                </a:solidFill>
              </a:rPr>
              <a:t>Gérer les relations avec les partenaires</a:t>
            </a:r>
          </a:p>
          <a:p>
            <a:pPr>
              <a:defRPr/>
            </a:pPr>
            <a:r>
              <a:rPr lang="fr-FR" sz="1200" i="1" dirty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Pilote : Marc Ambassadeur </a:t>
            </a:r>
          </a:p>
        </p:txBody>
      </p:sp>
      <p:sp>
        <p:nvSpPr>
          <p:cNvPr id="46" name="Chevron 45"/>
          <p:cNvSpPr/>
          <p:nvPr/>
        </p:nvSpPr>
        <p:spPr>
          <a:xfrm>
            <a:off x="1352550" y="2959100"/>
            <a:ext cx="6286500" cy="520700"/>
          </a:xfrm>
          <a:prstGeom prst="chevron">
            <a:avLst/>
          </a:prstGeom>
          <a:gradFill>
            <a:gsLst>
              <a:gs pos="0">
                <a:srgbClr val="E3EDE8"/>
              </a:gs>
              <a:gs pos="100000">
                <a:srgbClr val="EDFFD2"/>
              </a:gs>
            </a:gsLst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dirty="0" smtClean="0">
                <a:solidFill>
                  <a:schemeClr val="tx1"/>
                </a:solidFill>
              </a:rPr>
              <a:t>Planifier les événements</a:t>
            </a:r>
            <a:endParaRPr lang="fr-FR" sz="16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fr-FR" sz="1200" i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Pilote : Hamed </a:t>
            </a:r>
            <a:r>
              <a:rPr lang="fr-FR" sz="1200" i="1" dirty="0" err="1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Calendar</a:t>
            </a:r>
            <a:r>
              <a:rPr lang="fr-FR" sz="1200" i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 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40" name="Chevron 39"/>
          <p:cNvSpPr/>
          <p:nvPr/>
        </p:nvSpPr>
        <p:spPr>
          <a:xfrm>
            <a:off x="1352550" y="3660775"/>
            <a:ext cx="6286500" cy="523875"/>
          </a:xfrm>
          <a:prstGeom prst="chevron">
            <a:avLst/>
          </a:prstGeom>
          <a:gradFill>
            <a:gsLst>
              <a:gs pos="0">
                <a:srgbClr val="E3EDE8"/>
              </a:gs>
              <a:gs pos="100000">
                <a:srgbClr val="EDFFD2"/>
              </a:gs>
            </a:gsLst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fr-FR" sz="1600" dirty="0">
                <a:solidFill>
                  <a:schemeClr val="tx1"/>
                </a:solidFill>
              </a:rPr>
              <a:t>Organiser les pauses café</a:t>
            </a:r>
          </a:p>
          <a:p>
            <a:pPr>
              <a:defRPr/>
            </a:pPr>
            <a:r>
              <a:rPr lang="fr-FR" sz="1200" i="1" dirty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Pilote </a:t>
            </a:r>
            <a:r>
              <a:rPr lang="fr-FR" sz="1200" i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: Yamina </a:t>
            </a:r>
            <a:r>
              <a:rPr lang="fr-FR" sz="1200" i="1" dirty="0" err="1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Durepos</a:t>
            </a:r>
            <a:endParaRPr lang="fr-FR" sz="1200" i="1" dirty="0">
              <a:ln w="12700">
                <a:noFill/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15367" name="Rectangle à coins arrondis 30"/>
          <p:cNvSpPr>
            <a:spLocks noChangeArrowheads="1"/>
          </p:cNvSpPr>
          <p:nvPr/>
        </p:nvSpPr>
        <p:spPr bwMode="auto">
          <a:xfrm>
            <a:off x="1475656" y="1530350"/>
            <a:ext cx="5907088" cy="433388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fr-FR" sz="1600" b="1" dirty="0">
                <a:solidFill>
                  <a:srgbClr val="4F6228"/>
                </a:solidFill>
              </a:rPr>
              <a:t>REALISER </a:t>
            </a:r>
            <a:r>
              <a:rPr lang="fr-FR" sz="1600" b="1" dirty="0" smtClean="0">
                <a:solidFill>
                  <a:srgbClr val="4F6228"/>
                </a:solidFill>
              </a:rPr>
              <a:t>LES EVENEMENTS</a:t>
            </a:r>
            <a:endParaRPr lang="fr-FR" sz="1400" b="1" dirty="0">
              <a:solidFill>
                <a:srgbClr val="4F6228"/>
              </a:solidFill>
            </a:endParaRPr>
          </a:p>
        </p:txBody>
      </p:sp>
      <p:sp>
        <p:nvSpPr>
          <p:cNvPr id="15368" name="Rectangle à coins arrondis 32"/>
          <p:cNvSpPr>
            <a:spLocks noChangeArrowheads="1"/>
          </p:cNvSpPr>
          <p:nvPr/>
        </p:nvSpPr>
        <p:spPr bwMode="auto">
          <a:xfrm>
            <a:off x="914400" y="5650334"/>
            <a:ext cx="1474788" cy="760412"/>
          </a:xfrm>
          <a:prstGeom prst="roundRect">
            <a:avLst>
              <a:gd name="adj" fmla="val 16667"/>
            </a:avLst>
          </a:prstGeom>
          <a:solidFill>
            <a:srgbClr val="31859C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spcAft>
                <a:spcPts val="400"/>
              </a:spcAft>
            </a:pPr>
            <a:r>
              <a:rPr lang="fr-FR" sz="1400" b="1" dirty="0" smtClean="0">
                <a:solidFill>
                  <a:srgbClr val="FFFFFF"/>
                </a:solidFill>
              </a:rPr>
              <a:t>Logistique</a:t>
            </a:r>
            <a:endParaRPr lang="fr-FR" sz="1400" b="1" dirty="0">
              <a:solidFill>
                <a:srgbClr val="FFFFFF"/>
              </a:solidFill>
            </a:endParaRPr>
          </a:p>
          <a:p>
            <a:pPr algn="ctr">
              <a:spcAft>
                <a:spcPts val="400"/>
              </a:spcAft>
            </a:pPr>
            <a:r>
              <a:rPr lang="fr-FR" sz="1200" b="1" i="1" dirty="0" err="1" smtClean="0">
                <a:solidFill>
                  <a:srgbClr val="FFFFFF"/>
                </a:solidFill>
              </a:rPr>
              <a:t>Dir</a:t>
            </a:r>
            <a:r>
              <a:rPr lang="fr-FR" sz="1200" b="1" i="1" dirty="0" smtClean="0">
                <a:solidFill>
                  <a:srgbClr val="FFFFFF"/>
                </a:solidFill>
              </a:rPr>
              <a:t>. Logistique</a:t>
            </a:r>
            <a:endParaRPr lang="fr-FR" sz="1200" b="1" i="1" dirty="0">
              <a:solidFill>
                <a:srgbClr val="FFFFFF"/>
              </a:solidFill>
            </a:endParaRPr>
          </a:p>
        </p:txBody>
      </p:sp>
      <p:sp>
        <p:nvSpPr>
          <p:cNvPr id="35" name="Rectangle à coins arrondis 34"/>
          <p:cNvSpPr>
            <a:spLocks noChangeArrowheads="1"/>
          </p:cNvSpPr>
          <p:nvPr/>
        </p:nvSpPr>
        <p:spPr bwMode="auto">
          <a:xfrm>
            <a:off x="2452601" y="5650334"/>
            <a:ext cx="1476375" cy="760412"/>
          </a:xfrm>
          <a:prstGeom prst="roundRect">
            <a:avLst>
              <a:gd name="adj" fmla="val 16667"/>
            </a:avLst>
          </a:prstGeom>
          <a:solidFill>
            <a:srgbClr val="31859C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400"/>
              </a:spcAft>
              <a:defRPr/>
            </a:pPr>
            <a:r>
              <a:rPr lang="fr-FR" sz="1400" b="1" dirty="0">
                <a:solidFill>
                  <a:srgbClr val="FFFFFF"/>
                </a:solidFill>
              </a:rPr>
              <a:t>Ressources humaines</a:t>
            </a:r>
          </a:p>
          <a:p>
            <a:pPr algn="ctr" fontAlgn="auto">
              <a:spcBef>
                <a:spcPts val="0"/>
              </a:spcBef>
              <a:spcAft>
                <a:spcPts val="400"/>
              </a:spcAft>
              <a:defRPr/>
            </a:pPr>
            <a:r>
              <a:rPr lang="fr-FR" sz="1200" b="1" i="1" dirty="0" err="1" smtClean="0">
                <a:solidFill>
                  <a:srgbClr val="FFFFFF"/>
                </a:solidFill>
              </a:rPr>
              <a:t>Dir</a:t>
            </a:r>
            <a:r>
              <a:rPr lang="fr-FR" sz="1200" b="1" i="1" dirty="0" smtClean="0">
                <a:solidFill>
                  <a:srgbClr val="FFFFFF"/>
                </a:solidFill>
              </a:rPr>
              <a:t>. RH</a:t>
            </a:r>
            <a:endParaRPr lang="fr-FR" sz="1200" b="1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370" name="Rectangle à coins arrondis 35"/>
          <p:cNvSpPr>
            <a:spLocks noChangeArrowheads="1"/>
          </p:cNvSpPr>
          <p:nvPr/>
        </p:nvSpPr>
        <p:spPr bwMode="auto">
          <a:xfrm>
            <a:off x="5348027" y="5650334"/>
            <a:ext cx="1308100" cy="760412"/>
          </a:xfrm>
          <a:prstGeom prst="roundRect">
            <a:avLst>
              <a:gd name="adj" fmla="val 16667"/>
            </a:avLst>
          </a:prstGeom>
          <a:solidFill>
            <a:srgbClr val="31859C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spcAft>
                <a:spcPts val="400"/>
              </a:spcAft>
            </a:pPr>
            <a:r>
              <a:rPr lang="fr-FR" sz="1400" b="1" dirty="0" smtClean="0">
                <a:solidFill>
                  <a:srgbClr val="FFFFFF"/>
                </a:solidFill>
              </a:rPr>
              <a:t>Informatique</a:t>
            </a:r>
            <a:endParaRPr lang="fr-FR" sz="1400" b="1" dirty="0">
              <a:solidFill>
                <a:srgbClr val="FFFFFF"/>
              </a:solidFill>
            </a:endParaRPr>
          </a:p>
          <a:p>
            <a:pPr algn="ctr">
              <a:spcAft>
                <a:spcPts val="400"/>
              </a:spcAft>
            </a:pPr>
            <a:r>
              <a:rPr lang="fr-FR" sz="1200" b="1" i="1" dirty="0" err="1" smtClean="0">
                <a:solidFill>
                  <a:srgbClr val="FFFFFF"/>
                </a:solidFill>
              </a:rPr>
              <a:t>Dir</a:t>
            </a:r>
            <a:r>
              <a:rPr lang="fr-FR" sz="1200" b="1" i="1" dirty="0" smtClean="0">
                <a:solidFill>
                  <a:srgbClr val="FFFFFF"/>
                </a:solidFill>
              </a:rPr>
              <a:t>. IST</a:t>
            </a:r>
            <a:endParaRPr lang="fr-FR" sz="1200" b="1" i="1" dirty="0">
              <a:solidFill>
                <a:srgbClr val="FFFFFF"/>
              </a:solidFill>
            </a:endParaRPr>
          </a:p>
        </p:txBody>
      </p:sp>
      <p:sp>
        <p:nvSpPr>
          <p:cNvPr id="41" name="Rectangle à coins arrondis 40"/>
          <p:cNvSpPr>
            <a:spLocks noChangeArrowheads="1"/>
          </p:cNvSpPr>
          <p:nvPr/>
        </p:nvSpPr>
        <p:spPr bwMode="auto">
          <a:xfrm>
            <a:off x="1046559" y="5085184"/>
            <a:ext cx="6981825" cy="373062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fr-FR" sz="1600" b="1" dirty="0">
                <a:solidFill>
                  <a:srgbClr val="4F6228"/>
                </a:solidFill>
              </a:rPr>
              <a:t>SUPPORTS A LA REALISATION DES EVENEMENTS</a:t>
            </a:r>
          </a:p>
        </p:txBody>
      </p:sp>
      <p:sp>
        <p:nvSpPr>
          <p:cNvPr id="34" name="Accolade fermante 33"/>
          <p:cNvSpPr>
            <a:spLocks/>
          </p:cNvSpPr>
          <p:nvPr/>
        </p:nvSpPr>
        <p:spPr bwMode="auto">
          <a:xfrm rot="16200000">
            <a:off x="4274195" y="-1149995"/>
            <a:ext cx="417513" cy="6514804"/>
          </a:xfrm>
          <a:prstGeom prst="rightBrace">
            <a:avLst>
              <a:gd name="adj1" fmla="val 8325"/>
              <a:gd name="adj2" fmla="val 50000"/>
            </a:avLst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400">
              <a:latin typeface="+mn-lt"/>
              <a:ea typeface="+mn-ea"/>
              <a:cs typeface="+mn-cs"/>
            </a:endParaRPr>
          </a:p>
        </p:txBody>
      </p:sp>
      <p:sp>
        <p:nvSpPr>
          <p:cNvPr id="39" name="Accolade fermante 38"/>
          <p:cNvSpPr>
            <a:spLocks/>
          </p:cNvSpPr>
          <p:nvPr/>
        </p:nvSpPr>
        <p:spPr bwMode="auto">
          <a:xfrm rot="16200000">
            <a:off x="4356362" y="1855948"/>
            <a:ext cx="349250" cy="7426846"/>
          </a:xfrm>
          <a:prstGeom prst="rightBrace">
            <a:avLst>
              <a:gd name="adj1" fmla="val 8366"/>
              <a:gd name="adj2" fmla="val 50000"/>
            </a:avLst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400">
              <a:latin typeface="+mn-lt"/>
              <a:ea typeface="+mn-ea"/>
              <a:cs typeface="+mn-cs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108250" y="332656"/>
            <a:ext cx="360040" cy="6096719"/>
          </a:xfrm>
          <a:prstGeom prst="rect">
            <a:avLst/>
          </a:prstGeom>
          <a:gradFill>
            <a:gsLst>
              <a:gs pos="0">
                <a:srgbClr val="5F733C"/>
              </a:gs>
              <a:gs pos="100000">
                <a:srgbClr val="ABCC66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/>
              <a:t>BESOINS ET EXIGENCES DES </a:t>
            </a:r>
            <a:r>
              <a:rPr lang="fr-FR" sz="1400" dirty="0" smtClean="0"/>
              <a:t>CLIENTS</a:t>
            </a:r>
            <a:endParaRPr lang="fr-FR" sz="1400" dirty="0"/>
          </a:p>
        </p:txBody>
      </p:sp>
      <p:sp>
        <p:nvSpPr>
          <p:cNvPr id="15378" name="Rectangle à coins arrondis 39"/>
          <p:cNvSpPr>
            <a:spLocks noChangeArrowheads="1"/>
          </p:cNvSpPr>
          <p:nvPr/>
        </p:nvSpPr>
        <p:spPr bwMode="auto">
          <a:xfrm>
            <a:off x="704850" y="579438"/>
            <a:ext cx="7448550" cy="774700"/>
          </a:xfrm>
          <a:prstGeom prst="roundRect">
            <a:avLst>
              <a:gd name="adj" fmla="val 16667"/>
            </a:avLst>
          </a:prstGeom>
          <a:solidFill>
            <a:srgbClr val="984807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l">
              <a:tabLst>
                <a:tab pos="177800" algn="l"/>
              </a:tabLst>
            </a:pPr>
            <a:r>
              <a:rPr lang="fr-FR" sz="1400" dirty="0">
                <a:solidFill>
                  <a:srgbClr val="FFFFFF"/>
                </a:solidFill>
              </a:rPr>
              <a:t>	</a:t>
            </a:r>
            <a:r>
              <a:rPr lang="fr-FR" sz="1600" b="1" dirty="0" smtClean="0">
                <a:solidFill>
                  <a:srgbClr val="FFFFFF"/>
                </a:solidFill>
              </a:rPr>
              <a:t>Piloter la société Café Malin</a:t>
            </a:r>
            <a:r>
              <a:rPr lang="fr-FR" sz="1400" b="1" dirty="0" smtClean="0">
                <a:solidFill>
                  <a:srgbClr val="FFFFFF"/>
                </a:solidFill>
              </a:rPr>
              <a:t> en intégrant le SMQ</a:t>
            </a:r>
            <a:endParaRPr lang="fr-FR" sz="1400" b="1" dirty="0">
              <a:solidFill>
                <a:srgbClr val="FFFFFF"/>
              </a:solidFill>
            </a:endParaRPr>
          </a:p>
          <a:p>
            <a:pPr algn="l">
              <a:tabLst>
                <a:tab pos="177800" algn="l"/>
              </a:tabLst>
            </a:pPr>
            <a:r>
              <a:rPr lang="fr-FR" altLang="ja-JP" sz="1200" b="1" dirty="0">
                <a:solidFill>
                  <a:srgbClr val="FFFFFF"/>
                </a:solidFill>
              </a:rPr>
              <a:t>	</a:t>
            </a:r>
            <a:r>
              <a:rPr lang="fr-FR" altLang="ja-JP" sz="1200" b="1" i="1" dirty="0" smtClean="0">
                <a:solidFill>
                  <a:srgbClr val="FFFFFF"/>
                </a:solidFill>
              </a:rPr>
              <a:t>Pilote </a:t>
            </a:r>
            <a:r>
              <a:rPr lang="fr-FR" altLang="ja-JP" sz="1200" b="1" i="1" dirty="0" smtClean="0">
                <a:solidFill>
                  <a:srgbClr val="FFFFFF"/>
                </a:solidFill>
              </a:rPr>
              <a:t>: </a:t>
            </a:r>
            <a:r>
              <a:rPr lang="fr-FR" altLang="ja-JP" sz="1200" b="1" i="1" dirty="0" err="1" smtClean="0">
                <a:solidFill>
                  <a:srgbClr val="FFFFFF"/>
                </a:solidFill>
              </a:rPr>
              <a:t>Ines</a:t>
            </a:r>
            <a:r>
              <a:rPr lang="fr-FR" altLang="ja-JP" sz="1200" b="1" i="1" dirty="0" smtClean="0">
                <a:solidFill>
                  <a:srgbClr val="FFFFFF"/>
                </a:solidFill>
              </a:rPr>
              <a:t> </a:t>
            </a:r>
            <a:r>
              <a:rPr lang="fr-FR" altLang="ja-JP" sz="1200" b="1" i="1" dirty="0" err="1" smtClean="0">
                <a:solidFill>
                  <a:srgbClr val="FFFFFF"/>
                </a:solidFill>
              </a:rPr>
              <a:t>Dugrain</a:t>
            </a:r>
            <a:r>
              <a:rPr lang="fr-FR" altLang="ja-JP" sz="1200" b="1" i="1" dirty="0" smtClean="0">
                <a:solidFill>
                  <a:srgbClr val="FFFFFF"/>
                </a:solidFill>
              </a:rPr>
              <a:t> (Directrice)</a:t>
            </a:r>
            <a:endParaRPr lang="fr-FR" altLang="ja-JP" sz="1200" b="1" i="1" dirty="0">
              <a:solidFill>
                <a:srgbClr val="FFFFFF"/>
              </a:solidFill>
            </a:endParaRPr>
          </a:p>
        </p:txBody>
      </p:sp>
      <p:sp>
        <p:nvSpPr>
          <p:cNvPr id="45" name="Chevron 44"/>
          <p:cNvSpPr>
            <a:spLocks noChangeArrowheads="1"/>
          </p:cNvSpPr>
          <p:nvPr/>
        </p:nvSpPr>
        <p:spPr bwMode="auto">
          <a:xfrm>
            <a:off x="492125" y="560388"/>
            <a:ext cx="388938" cy="382587"/>
          </a:xfrm>
          <a:prstGeom prst="chevron">
            <a:avLst>
              <a:gd name="adj" fmla="val 50003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400">
              <a:latin typeface="+mn-lt"/>
              <a:ea typeface="+mn-ea"/>
            </a:endParaRPr>
          </a:p>
        </p:txBody>
      </p:sp>
      <p:sp>
        <p:nvSpPr>
          <p:cNvPr id="15381" name="ZoneTexte 45"/>
          <p:cNvSpPr txBox="1">
            <a:spLocks noChangeArrowheads="1"/>
          </p:cNvSpPr>
          <p:nvPr/>
        </p:nvSpPr>
        <p:spPr bwMode="auto">
          <a:xfrm>
            <a:off x="704850" y="244475"/>
            <a:ext cx="74485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tabLst>
                <a:tab pos="3676650" algn="ctr"/>
              </a:tabLs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eaLnBrk="0" hangingPunct="0">
              <a:tabLst>
                <a:tab pos="3676650" algn="ctr"/>
              </a:tabLs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tabLst>
                <a:tab pos="3676650" algn="ctr"/>
              </a:tabLs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tabLst>
                <a:tab pos="3676650" algn="ctr"/>
              </a:tabLs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tabLst>
                <a:tab pos="3676650" algn="ctr"/>
              </a:tabLs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76650" algn="ctr"/>
              </a:tabLs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76650" algn="ctr"/>
              </a:tabLs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76650" algn="ctr"/>
              </a:tabLs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76650" algn="ctr"/>
              </a:tabLs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marL="0" lvl="1" algn="l" eaLnBrk="1" hangingPunct="1"/>
            <a:r>
              <a:rPr lang="fr-FR" altLang="ja-JP" sz="1400" b="1" dirty="0" smtClean="0">
                <a:solidFill>
                  <a:srgbClr val="000000"/>
                </a:solidFill>
              </a:rPr>
              <a:t>Café Malin </a:t>
            </a:r>
            <a:r>
              <a:rPr lang="fr-FR" altLang="ja-JP" sz="1400" b="1" dirty="0">
                <a:solidFill>
                  <a:srgbClr val="000000"/>
                </a:solidFill>
              </a:rPr>
              <a:t>: </a:t>
            </a:r>
            <a:r>
              <a:rPr lang="fr-FR" altLang="ja-JP" sz="1400" b="1" dirty="0" smtClean="0">
                <a:solidFill>
                  <a:srgbClr val="000000"/>
                </a:solidFill>
              </a:rPr>
              <a:t>périmètre en démarche qualité</a:t>
            </a:r>
            <a:endParaRPr lang="fr-FR" sz="1400" dirty="0"/>
          </a:p>
        </p:txBody>
      </p:sp>
      <p:sp>
        <p:nvSpPr>
          <p:cNvPr id="47" name="Chevron 46"/>
          <p:cNvSpPr>
            <a:spLocks noChangeArrowheads="1"/>
          </p:cNvSpPr>
          <p:nvPr/>
        </p:nvSpPr>
        <p:spPr bwMode="auto">
          <a:xfrm>
            <a:off x="492125" y="1928813"/>
            <a:ext cx="388938" cy="382587"/>
          </a:xfrm>
          <a:prstGeom prst="chevron">
            <a:avLst>
              <a:gd name="adj" fmla="val 50003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400">
              <a:latin typeface="+mn-lt"/>
              <a:ea typeface="+mn-ea"/>
            </a:endParaRPr>
          </a:p>
        </p:txBody>
      </p:sp>
      <p:sp>
        <p:nvSpPr>
          <p:cNvPr id="48" name="Chevron 47"/>
          <p:cNvSpPr>
            <a:spLocks noChangeArrowheads="1"/>
          </p:cNvSpPr>
          <p:nvPr/>
        </p:nvSpPr>
        <p:spPr bwMode="auto">
          <a:xfrm>
            <a:off x="492125" y="5859884"/>
            <a:ext cx="388938" cy="382587"/>
          </a:xfrm>
          <a:prstGeom prst="chevron">
            <a:avLst>
              <a:gd name="adj" fmla="val 50003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400">
              <a:latin typeface="+mn-lt"/>
              <a:ea typeface="+mn-ea"/>
            </a:endParaRPr>
          </a:p>
        </p:txBody>
      </p:sp>
      <p:sp>
        <p:nvSpPr>
          <p:cNvPr id="36" name="Flèche droite rayée 68"/>
          <p:cNvSpPr>
            <a:spLocks/>
          </p:cNvSpPr>
          <p:nvPr/>
        </p:nvSpPr>
        <p:spPr bwMode="auto">
          <a:xfrm rot="16200000" flipH="1" flipV="1">
            <a:off x="4372446" y="1078706"/>
            <a:ext cx="284162" cy="835025"/>
          </a:xfrm>
          <a:custGeom>
            <a:avLst/>
            <a:gdLst>
              <a:gd name="T0" fmla="*/ 0 w 284163"/>
              <a:gd name="T1" fmla="*/ 208756 h 835025"/>
              <a:gd name="T2" fmla="*/ 8880 w 284163"/>
              <a:gd name="T3" fmla="*/ 208756 h 835025"/>
              <a:gd name="T4" fmla="*/ 8880 w 284163"/>
              <a:gd name="T5" fmla="*/ 626269 h 835025"/>
              <a:gd name="T6" fmla="*/ 0 w 284163"/>
              <a:gd name="T7" fmla="*/ 626269 h 835025"/>
              <a:gd name="T8" fmla="*/ 0 w 284163"/>
              <a:gd name="T9" fmla="*/ 208756 h 835025"/>
              <a:gd name="T10" fmla="*/ 17760 w 284163"/>
              <a:gd name="T11" fmla="*/ 208756 h 835025"/>
              <a:gd name="T12" fmla="*/ 35520 w 284163"/>
              <a:gd name="T13" fmla="*/ 208756 h 835025"/>
              <a:gd name="T14" fmla="*/ 35520 w 284163"/>
              <a:gd name="T15" fmla="*/ 626269 h 835025"/>
              <a:gd name="T16" fmla="*/ 17760 w 284163"/>
              <a:gd name="T17" fmla="*/ 626269 h 835025"/>
              <a:gd name="T18" fmla="*/ 17760 w 284163"/>
              <a:gd name="T19" fmla="*/ 208756 h 835025"/>
              <a:gd name="T20" fmla="*/ 44400 w 284163"/>
              <a:gd name="T21" fmla="*/ 208756 h 835025"/>
              <a:gd name="T22" fmla="*/ 142082 w 284163"/>
              <a:gd name="T23" fmla="*/ 208756 h 835025"/>
              <a:gd name="T24" fmla="*/ 142082 w 284163"/>
              <a:gd name="T25" fmla="*/ 0 h 835025"/>
              <a:gd name="T26" fmla="*/ 284163 w 284163"/>
              <a:gd name="T27" fmla="*/ 417513 h 835025"/>
              <a:gd name="T28" fmla="*/ 142082 w 284163"/>
              <a:gd name="T29" fmla="*/ 835025 h 835025"/>
              <a:gd name="T30" fmla="*/ 142082 w 284163"/>
              <a:gd name="T31" fmla="*/ 626269 h 835025"/>
              <a:gd name="T32" fmla="*/ 44400 w 284163"/>
              <a:gd name="T33" fmla="*/ 626269 h 835025"/>
              <a:gd name="T34" fmla="*/ 44400 w 284163"/>
              <a:gd name="T35" fmla="*/ 208756 h 83502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284163"/>
              <a:gd name="T55" fmla="*/ 0 h 835025"/>
              <a:gd name="T56" fmla="*/ 284163 w 284163"/>
              <a:gd name="T57" fmla="*/ 835025 h 83502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284163" h="835025">
                <a:moveTo>
                  <a:pt x="0" y="208756"/>
                </a:moveTo>
                <a:lnTo>
                  <a:pt x="8880" y="208756"/>
                </a:lnTo>
                <a:lnTo>
                  <a:pt x="8880" y="626269"/>
                </a:lnTo>
                <a:lnTo>
                  <a:pt x="0" y="626269"/>
                </a:lnTo>
                <a:lnTo>
                  <a:pt x="0" y="208756"/>
                </a:lnTo>
                <a:close/>
                <a:moveTo>
                  <a:pt x="17760" y="208756"/>
                </a:moveTo>
                <a:lnTo>
                  <a:pt x="35520" y="208756"/>
                </a:lnTo>
                <a:lnTo>
                  <a:pt x="35520" y="626269"/>
                </a:lnTo>
                <a:lnTo>
                  <a:pt x="17760" y="626269"/>
                </a:lnTo>
                <a:lnTo>
                  <a:pt x="17760" y="208756"/>
                </a:lnTo>
                <a:close/>
                <a:moveTo>
                  <a:pt x="44400" y="208756"/>
                </a:moveTo>
                <a:lnTo>
                  <a:pt x="142082" y="208756"/>
                </a:lnTo>
                <a:lnTo>
                  <a:pt x="142082" y="0"/>
                </a:lnTo>
                <a:lnTo>
                  <a:pt x="284163" y="417513"/>
                </a:lnTo>
                <a:lnTo>
                  <a:pt x="142082" y="835025"/>
                </a:lnTo>
                <a:lnTo>
                  <a:pt x="142082" y="626269"/>
                </a:lnTo>
                <a:lnTo>
                  <a:pt x="44400" y="626269"/>
                </a:lnTo>
                <a:lnTo>
                  <a:pt x="44400" y="208756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 w="9525" cap="flat" cmpd="sng">
            <a:noFill/>
            <a:prstDash val="solid"/>
            <a:round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fr-FR"/>
          </a:p>
        </p:txBody>
      </p:sp>
      <p:sp>
        <p:nvSpPr>
          <p:cNvPr id="52" name="Rectangle à coins arrondis 51"/>
          <p:cNvSpPr>
            <a:spLocks noChangeArrowheads="1"/>
          </p:cNvSpPr>
          <p:nvPr/>
        </p:nvSpPr>
        <p:spPr bwMode="auto">
          <a:xfrm>
            <a:off x="3992389" y="5650334"/>
            <a:ext cx="1292225" cy="760412"/>
          </a:xfrm>
          <a:prstGeom prst="roundRect">
            <a:avLst>
              <a:gd name="adj" fmla="val 16667"/>
            </a:avLst>
          </a:prstGeom>
          <a:solidFill>
            <a:srgbClr val="31859C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spcAft>
                <a:spcPts val="400"/>
              </a:spcAft>
            </a:pPr>
            <a:r>
              <a:rPr lang="fr-FR" sz="1400" b="1" dirty="0">
                <a:solidFill>
                  <a:srgbClr val="FFFFFF"/>
                </a:solidFill>
              </a:rPr>
              <a:t>Ressources financières</a:t>
            </a:r>
          </a:p>
          <a:p>
            <a:pPr>
              <a:spcAft>
                <a:spcPts val="400"/>
              </a:spcAft>
            </a:pPr>
            <a:r>
              <a:rPr lang="fr-FR" sz="1200" b="1" i="1" dirty="0" err="1">
                <a:solidFill>
                  <a:srgbClr val="FFFFFF"/>
                </a:solidFill>
              </a:rPr>
              <a:t>Dir</a:t>
            </a:r>
            <a:r>
              <a:rPr lang="fr-FR" sz="1200" b="1" i="1" dirty="0">
                <a:solidFill>
                  <a:srgbClr val="FFFFFF"/>
                </a:solidFill>
              </a:rPr>
              <a:t>. Compta</a:t>
            </a:r>
          </a:p>
        </p:txBody>
      </p:sp>
      <p:sp>
        <p:nvSpPr>
          <p:cNvPr id="44" name="Rectangle 43"/>
          <p:cNvSpPr/>
          <p:nvPr/>
        </p:nvSpPr>
        <p:spPr>
          <a:xfrm>
            <a:off x="8677438" y="332656"/>
            <a:ext cx="360040" cy="6096719"/>
          </a:xfrm>
          <a:prstGeom prst="rect">
            <a:avLst/>
          </a:prstGeom>
          <a:gradFill>
            <a:gsLst>
              <a:gs pos="0">
                <a:srgbClr val="5F733C"/>
              </a:gs>
              <a:gs pos="100000">
                <a:srgbClr val="ABCC66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z="1400" dirty="0"/>
              <a:t>SATISFACTION DES CLIENTS</a:t>
            </a:r>
          </a:p>
        </p:txBody>
      </p:sp>
      <p:sp>
        <p:nvSpPr>
          <p:cNvPr id="49" name="Chevron 48"/>
          <p:cNvSpPr>
            <a:spLocks noChangeArrowheads="1"/>
          </p:cNvSpPr>
          <p:nvPr/>
        </p:nvSpPr>
        <p:spPr bwMode="auto">
          <a:xfrm rot="10800000">
            <a:off x="8258175" y="5973763"/>
            <a:ext cx="388938" cy="382587"/>
          </a:xfrm>
          <a:prstGeom prst="chevron">
            <a:avLst>
              <a:gd name="adj" fmla="val 50003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400">
              <a:latin typeface="+mn-lt"/>
              <a:ea typeface="+mn-ea"/>
            </a:endParaRPr>
          </a:p>
        </p:txBody>
      </p:sp>
      <p:sp>
        <p:nvSpPr>
          <p:cNvPr id="50" name="Chevron 49"/>
          <p:cNvSpPr>
            <a:spLocks noChangeArrowheads="1"/>
          </p:cNvSpPr>
          <p:nvPr/>
        </p:nvSpPr>
        <p:spPr bwMode="auto">
          <a:xfrm rot="10800000">
            <a:off x="8258175" y="1911350"/>
            <a:ext cx="388938" cy="382588"/>
          </a:xfrm>
          <a:prstGeom prst="chevron">
            <a:avLst>
              <a:gd name="adj" fmla="val 50003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400">
              <a:latin typeface="+mn-lt"/>
              <a:ea typeface="+mn-ea"/>
            </a:endParaRPr>
          </a:p>
        </p:txBody>
      </p:sp>
      <p:sp>
        <p:nvSpPr>
          <p:cNvPr id="51" name="Chevron 50"/>
          <p:cNvSpPr>
            <a:spLocks noChangeArrowheads="1"/>
          </p:cNvSpPr>
          <p:nvPr/>
        </p:nvSpPr>
        <p:spPr bwMode="auto">
          <a:xfrm rot="10800000">
            <a:off x="8258175" y="579438"/>
            <a:ext cx="388938" cy="382587"/>
          </a:xfrm>
          <a:prstGeom prst="chevron">
            <a:avLst>
              <a:gd name="adj" fmla="val 50003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400">
              <a:latin typeface="+mn-lt"/>
              <a:ea typeface="+mn-ea"/>
            </a:endParaRPr>
          </a:p>
        </p:txBody>
      </p:sp>
      <p:sp>
        <p:nvSpPr>
          <p:cNvPr id="43" name="Chevron 42"/>
          <p:cNvSpPr/>
          <p:nvPr/>
        </p:nvSpPr>
        <p:spPr>
          <a:xfrm>
            <a:off x="1352550" y="4365625"/>
            <a:ext cx="6286500" cy="527050"/>
          </a:xfrm>
          <a:prstGeom prst="chevron">
            <a:avLst/>
          </a:prstGeom>
          <a:gradFill>
            <a:gsLst>
              <a:gs pos="0">
                <a:srgbClr val="E3EDE8"/>
              </a:gs>
              <a:gs pos="100000">
                <a:srgbClr val="EDFFD2"/>
              </a:gs>
            </a:gsLst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fr-FR" sz="1600" dirty="0">
                <a:solidFill>
                  <a:schemeClr val="tx1"/>
                </a:solidFill>
              </a:rPr>
              <a:t>Communiquer dans les médias</a:t>
            </a:r>
          </a:p>
          <a:p>
            <a:pPr>
              <a:defRPr/>
            </a:pPr>
            <a:r>
              <a:rPr lang="fr-FR" sz="1200" i="1" dirty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Pilote : Chantal </a:t>
            </a:r>
            <a:r>
              <a:rPr lang="fr-FR" sz="1200" i="1" dirty="0" err="1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Beauparleur</a:t>
            </a:r>
            <a:endParaRPr lang="fr-FR" sz="1200" i="1" dirty="0">
              <a:ln w="12700">
                <a:noFill/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37" name="Rectangle à coins arrondis 35"/>
          <p:cNvSpPr>
            <a:spLocks noChangeArrowheads="1"/>
          </p:cNvSpPr>
          <p:nvPr/>
        </p:nvSpPr>
        <p:spPr bwMode="auto">
          <a:xfrm>
            <a:off x="6719540" y="5650334"/>
            <a:ext cx="1499468" cy="760412"/>
          </a:xfrm>
          <a:prstGeom prst="roundRect">
            <a:avLst>
              <a:gd name="adj" fmla="val 16667"/>
            </a:avLst>
          </a:prstGeom>
          <a:solidFill>
            <a:srgbClr val="31859C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spcAft>
                <a:spcPts val="400"/>
              </a:spcAft>
            </a:pPr>
            <a:r>
              <a:rPr lang="fr-FR" sz="1400" b="1" dirty="0" smtClean="0">
                <a:solidFill>
                  <a:srgbClr val="FFFFFF"/>
                </a:solidFill>
              </a:rPr>
              <a:t>Communication</a:t>
            </a:r>
            <a:endParaRPr lang="fr-FR" sz="1400" b="1" dirty="0">
              <a:solidFill>
                <a:srgbClr val="FFFFFF"/>
              </a:solidFill>
            </a:endParaRPr>
          </a:p>
          <a:p>
            <a:pPr algn="ctr">
              <a:spcAft>
                <a:spcPts val="400"/>
              </a:spcAft>
            </a:pPr>
            <a:r>
              <a:rPr lang="fr-FR" sz="1200" b="1" i="1" dirty="0" err="1" smtClean="0">
                <a:solidFill>
                  <a:srgbClr val="FFFFFF"/>
                </a:solidFill>
              </a:rPr>
              <a:t>Dir</a:t>
            </a:r>
            <a:r>
              <a:rPr lang="fr-FR" sz="1200" b="1" i="1" dirty="0" smtClean="0">
                <a:solidFill>
                  <a:srgbClr val="FFFFFF"/>
                </a:solidFill>
              </a:rPr>
              <a:t>.  </a:t>
            </a:r>
            <a:r>
              <a:rPr lang="fr-FR" sz="1200" b="1" i="1" dirty="0" err="1" smtClean="0">
                <a:solidFill>
                  <a:srgbClr val="FFFFFF"/>
                </a:solidFill>
              </a:rPr>
              <a:t>Comm</a:t>
            </a:r>
            <a:r>
              <a:rPr lang="fr-FR" sz="1200" b="1" i="1" dirty="0" smtClean="0">
                <a:solidFill>
                  <a:srgbClr val="FFFFFF"/>
                </a:solidFill>
              </a:rPr>
              <a:t>°</a:t>
            </a:r>
            <a:endParaRPr lang="fr-FR" sz="1200" b="1" i="1" dirty="0">
              <a:solidFill>
                <a:srgbClr val="FFFFFF"/>
              </a:solidFill>
            </a:endParaRPr>
          </a:p>
        </p:txBody>
      </p:sp>
      <p:sp>
        <p:nvSpPr>
          <p:cNvPr id="15372" name="Espace réservé du numéro de diapositive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16216" y="260648"/>
            <a:ext cx="1584176" cy="3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8161338" algn="r"/>
              </a:tabLs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tabLst>
                <a:tab pos="8161338" algn="r"/>
              </a:tabLs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tabLst>
                <a:tab pos="8161338" algn="r"/>
              </a:tabLs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tabLst>
                <a:tab pos="8161338" algn="r"/>
              </a:tabLs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tabLst>
                <a:tab pos="8161338" algn="r"/>
              </a:tabLs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161338" algn="r"/>
              </a:tabLs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161338" algn="r"/>
              </a:tabLs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161338" algn="r"/>
              </a:tabLs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161338" algn="r"/>
              </a:tabLs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fr-FR" sz="1000" dirty="0" smtClean="0"/>
              <a:t>Version du 21 mars 2016</a:t>
            </a:r>
            <a:endParaRPr lang="fr-FR" sz="1000" dirty="0"/>
          </a:p>
        </p:txBody>
      </p:sp>
      <p:sp>
        <p:nvSpPr>
          <p:cNvPr id="38" name="Rectangle à coins arrondis 35"/>
          <p:cNvSpPr>
            <a:spLocks noChangeArrowheads="1"/>
          </p:cNvSpPr>
          <p:nvPr/>
        </p:nvSpPr>
        <p:spPr bwMode="auto">
          <a:xfrm>
            <a:off x="6372200" y="620688"/>
            <a:ext cx="1715492" cy="648072"/>
          </a:xfrm>
          <a:prstGeom prst="roundRect">
            <a:avLst>
              <a:gd name="adj" fmla="val 16667"/>
            </a:avLst>
          </a:prstGeom>
          <a:solidFill>
            <a:srgbClr val="31859C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spcAft>
                <a:spcPts val="400"/>
              </a:spcAft>
            </a:pPr>
            <a:r>
              <a:rPr lang="fr-FR" sz="1400" b="1" dirty="0" smtClean="0">
                <a:solidFill>
                  <a:srgbClr val="FFFFFF"/>
                </a:solidFill>
              </a:rPr>
              <a:t> Gérer la Qualité</a:t>
            </a:r>
            <a:endParaRPr lang="fr-FR" sz="1400" b="1" dirty="0">
              <a:solidFill>
                <a:srgbClr val="FFFFFF"/>
              </a:solidFill>
            </a:endParaRPr>
          </a:p>
          <a:p>
            <a:pPr algn="ctr">
              <a:spcAft>
                <a:spcPts val="400"/>
              </a:spcAft>
            </a:pPr>
            <a:r>
              <a:rPr lang="fr-FR" sz="1200" b="1" i="1" smtClean="0">
                <a:solidFill>
                  <a:srgbClr val="FFFFFF"/>
                </a:solidFill>
              </a:rPr>
              <a:t>Jean Robusta (RQ)</a:t>
            </a:r>
            <a:endParaRPr lang="fr-FR" sz="1200" b="1" i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737182"/>
      </p:ext>
    </p:extLst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hromatiques_modèle">
  <a:themeElements>
    <a:clrScheme name="">
      <a:dk1>
        <a:srgbClr val="000000"/>
      </a:dk1>
      <a:lt1>
        <a:srgbClr val="FFFFFF"/>
      </a:lt1>
      <a:dk2>
        <a:srgbClr val="000000"/>
      </a:dk2>
      <a:lt2>
        <a:srgbClr val="D9D9CC"/>
      </a:lt2>
      <a:accent1>
        <a:srgbClr val="59994C"/>
      </a:accent1>
      <a:accent2>
        <a:srgbClr val="A60000"/>
      </a:accent2>
      <a:accent3>
        <a:srgbClr val="FFFFFF"/>
      </a:accent3>
      <a:accent4>
        <a:srgbClr val="000000"/>
      </a:accent4>
      <a:accent5>
        <a:srgbClr val="B5CAB2"/>
      </a:accent5>
      <a:accent6>
        <a:srgbClr val="960000"/>
      </a:accent6>
      <a:hlink>
        <a:srgbClr val="A6A366"/>
      </a:hlink>
      <a:folHlink>
        <a:srgbClr val="003380"/>
      </a:folHlink>
    </a:clrScheme>
    <a:fontScheme name="Chromatiques_modèle">
      <a:majorFont>
        <a:latin typeface="Trebuchet MS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Chromatiques_modè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romatiques_modèl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romatiques_modèl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romatiques_modèl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romatiques_modè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romatiques_modè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romatiques_modè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Démarrage:DOSSIERS EN COURS:CHROMATIQUES:Chromatiques logo 2005:PPT chromatiques:Chromatiques_modèle.ppt</Template>
  <TotalTime>10884</TotalTime>
  <Words>259</Words>
  <Application>Microsoft Macintosh PowerPoint</Application>
  <PresentationFormat>Présentation à l'écran (4:3)</PresentationFormat>
  <Paragraphs>69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Chromatiques_modèle</vt:lpstr>
      <vt:lpstr>Processus « Organiser les Pauses-café »</vt:lpstr>
      <vt:lpstr>Le processus décrit ci-avant est l’un des processus qui constituent le périmètre en démarche qualité  =&gt; cf. cartographie des processus ci-après</vt:lpstr>
      <vt:lpstr>Présentation PowerPoint</vt:lpstr>
    </vt:vector>
  </TitlesOfParts>
  <Manager/>
  <Company>ciheam-IAMM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luye</dc:creator>
  <cp:keywords/>
  <dc:description/>
  <cp:lastModifiedBy>Luye IAMM</cp:lastModifiedBy>
  <cp:revision>1522</cp:revision>
  <cp:lastPrinted>2016-04-12T16:10:48Z</cp:lastPrinted>
  <dcterms:created xsi:type="dcterms:W3CDTF">2004-11-04T11:23:54Z</dcterms:created>
  <dcterms:modified xsi:type="dcterms:W3CDTF">2016-08-31T13:52:23Z</dcterms:modified>
  <cp:category/>
</cp:coreProperties>
</file>